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  <p:sldMasterId id="2147483702" r:id="rId2"/>
  </p:sldMasterIdLst>
  <p:sldIdLst>
    <p:sldId id="274" r:id="rId3"/>
    <p:sldId id="275" r:id="rId4"/>
    <p:sldId id="278" r:id="rId5"/>
    <p:sldId id="277" r:id="rId6"/>
    <p:sldId id="26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C1BB"/>
    <a:srgbClr val="FF3333"/>
    <a:srgbClr val="FF5353"/>
    <a:srgbClr val="FF4343"/>
    <a:srgbClr val="66FFFF"/>
    <a:srgbClr val="0000FF"/>
    <a:srgbClr val="18DC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3" autoAdjust="0"/>
    <p:restoredTop sz="94660"/>
  </p:normalViewPr>
  <p:slideViewPr>
    <p:cSldViewPr snapToGrid="0">
      <p:cViewPr varScale="1">
        <p:scale>
          <a:sx n="69" d="100"/>
          <a:sy n="69" d="100"/>
        </p:scale>
        <p:origin x="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E700B-76EC-4E35-B469-8A86E287349F}" type="datetimeFigureOut">
              <a:rPr lang="en-US" smtClean="0"/>
              <a:t>11-Jan-22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02D4-9275-4676-844B-D333C95A7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91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E700B-76EC-4E35-B469-8A86E287349F}" type="datetimeFigureOut">
              <a:rPr lang="en-US" smtClean="0"/>
              <a:t>11-Jan-22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02D4-9275-4676-844B-D333C95A7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465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E700B-76EC-4E35-B469-8A86E287349F}" type="datetimeFigureOut">
              <a:rPr lang="en-US" smtClean="0"/>
              <a:t>11-Jan-22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02D4-9275-4676-844B-D333C95A7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7713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E700B-76EC-4E35-B469-8A86E28734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11-Jan-22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02D4-9275-4676-844B-D333C95A74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6416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E700B-76EC-4E35-B469-8A86E28734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11-Jan-22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02D4-9275-4676-844B-D333C95A74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4264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E700B-76EC-4E35-B469-8A86E28734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11-Jan-22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02D4-9275-4676-844B-D333C95A74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9691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E700B-76EC-4E35-B469-8A86E28734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11-Jan-22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02D4-9275-4676-844B-D333C95A74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3242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E700B-76EC-4E35-B469-8A86E28734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11-Jan-22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02D4-9275-4676-844B-D333C95A74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8230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E700B-76EC-4E35-B469-8A86E28734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11-Jan-22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02D4-9275-4676-844B-D333C95A74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0031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E700B-76EC-4E35-B469-8A86E28734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11-Jan-22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02D4-9275-4676-844B-D333C95A74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5168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E700B-76EC-4E35-B469-8A86E28734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11-Jan-22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02D4-9275-4676-844B-D333C95A74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473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E700B-76EC-4E35-B469-8A86E287349F}" type="datetimeFigureOut">
              <a:rPr lang="en-US" smtClean="0"/>
              <a:t>11-Jan-22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02D4-9275-4676-844B-D333C95A7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2839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E700B-76EC-4E35-B469-8A86E28734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11-Jan-22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02D4-9275-4676-844B-D333C95A74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2221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E700B-76EC-4E35-B469-8A86E28734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11-Jan-22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02D4-9275-4676-844B-D333C95A74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2087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E700B-76EC-4E35-B469-8A86E28734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11-Jan-22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02D4-9275-4676-844B-D333C95A74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888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E700B-76EC-4E35-B469-8A86E287349F}" type="datetimeFigureOut">
              <a:rPr lang="en-US" smtClean="0"/>
              <a:t>11-Jan-22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02D4-9275-4676-844B-D333C95A7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129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E700B-76EC-4E35-B469-8A86E287349F}" type="datetimeFigureOut">
              <a:rPr lang="en-US" smtClean="0"/>
              <a:t>11-Jan-22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02D4-9275-4676-844B-D333C95A7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428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E700B-76EC-4E35-B469-8A86E287349F}" type="datetimeFigureOut">
              <a:rPr lang="en-US" smtClean="0"/>
              <a:t>11-Jan-22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02D4-9275-4676-844B-D333C95A7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157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E700B-76EC-4E35-B469-8A86E287349F}" type="datetimeFigureOut">
              <a:rPr lang="en-US" smtClean="0"/>
              <a:t>11-Jan-22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02D4-9275-4676-844B-D333C95A7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196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E700B-76EC-4E35-B469-8A86E287349F}" type="datetimeFigureOut">
              <a:rPr lang="en-US" smtClean="0"/>
              <a:t>11-Jan-22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02D4-9275-4676-844B-D333C95A7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804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E700B-76EC-4E35-B469-8A86E287349F}" type="datetimeFigureOut">
              <a:rPr lang="en-US" smtClean="0"/>
              <a:t>11-Jan-22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02D4-9275-4676-844B-D333C95A7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059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E700B-76EC-4E35-B469-8A86E287349F}" type="datetimeFigureOut">
              <a:rPr lang="en-US" smtClean="0"/>
              <a:t>11-Jan-22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02D4-9275-4676-844B-D333C95A7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710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E700B-76EC-4E35-B469-8A86E287349F}" type="datetimeFigureOut">
              <a:rPr lang="en-US" smtClean="0"/>
              <a:t>11-Jan-22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002D4-9275-4676-844B-D333C95A7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557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E700B-76EC-4E35-B469-8A86E28734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11-Jan-22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002D4-9275-4676-844B-D333C95A74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801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50391" y="617330"/>
            <a:ext cx="3845932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500" b="1" dirty="0" smtClean="0"/>
              <a:t>Vowels </a:t>
            </a:r>
            <a:r>
              <a:rPr lang="en-US" sz="2500" b="1" dirty="0"/>
              <a:t>in </a:t>
            </a:r>
            <a:r>
              <a:rPr lang="en-US" sz="2500" b="1" dirty="0" smtClean="0"/>
              <a:t>English</a:t>
            </a:r>
            <a:endParaRPr lang="en-US" sz="2500" b="1" dirty="0"/>
          </a:p>
        </p:txBody>
      </p:sp>
      <p:sp>
        <p:nvSpPr>
          <p:cNvPr id="9" name="Frame 8"/>
          <p:cNvSpPr/>
          <p:nvPr/>
        </p:nvSpPr>
        <p:spPr>
          <a:xfrm>
            <a:off x="0" y="0"/>
            <a:ext cx="12192000" cy="6857999"/>
          </a:xfrm>
          <a:prstGeom prst="frame">
            <a:avLst>
              <a:gd name="adj1" fmla="val 2596"/>
            </a:avLst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 rot="10800000" flipH="1">
            <a:off x="930911" y="251374"/>
            <a:ext cx="1562162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ɜ</a:t>
            </a: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Doulos SIL" panose="02000500070000020004" pitchFamily="2" charset="0"/>
              </a:rPr>
              <a:t>ː</a:t>
            </a: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371444" y="1638724"/>
            <a:ext cx="7217548" cy="3727581"/>
            <a:chOff x="2473371" y="1477486"/>
            <a:chExt cx="7217548" cy="3727581"/>
          </a:xfrm>
        </p:grpSpPr>
        <p:sp>
          <p:nvSpPr>
            <p:cNvPr id="8" name="Freeform 7"/>
            <p:cNvSpPr/>
            <p:nvPr/>
          </p:nvSpPr>
          <p:spPr>
            <a:xfrm>
              <a:off x="4693047" y="1477486"/>
              <a:ext cx="2805906" cy="739103"/>
            </a:xfrm>
            <a:custGeom>
              <a:avLst/>
              <a:gdLst>
                <a:gd name="connsiteX0" fmla="*/ 0 w 2805906"/>
                <a:gd name="connsiteY0" fmla="*/ 140295 h 1402953"/>
                <a:gd name="connsiteX1" fmla="*/ 140295 w 2805906"/>
                <a:gd name="connsiteY1" fmla="*/ 0 h 1402953"/>
                <a:gd name="connsiteX2" fmla="*/ 2665611 w 2805906"/>
                <a:gd name="connsiteY2" fmla="*/ 0 h 1402953"/>
                <a:gd name="connsiteX3" fmla="*/ 2805906 w 2805906"/>
                <a:gd name="connsiteY3" fmla="*/ 140295 h 1402953"/>
                <a:gd name="connsiteX4" fmla="*/ 2805906 w 2805906"/>
                <a:gd name="connsiteY4" fmla="*/ 1262658 h 1402953"/>
                <a:gd name="connsiteX5" fmla="*/ 2665611 w 2805906"/>
                <a:gd name="connsiteY5" fmla="*/ 1402953 h 1402953"/>
                <a:gd name="connsiteX6" fmla="*/ 140295 w 2805906"/>
                <a:gd name="connsiteY6" fmla="*/ 1402953 h 1402953"/>
                <a:gd name="connsiteX7" fmla="*/ 0 w 2805906"/>
                <a:gd name="connsiteY7" fmla="*/ 1262658 h 1402953"/>
                <a:gd name="connsiteX8" fmla="*/ 0 w 2805906"/>
                <a:gd name="connsiteY8" fmla="*/ 140295 h 1402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05906" h="1402953">
                  <a:moveTo>
                    <a:pt x="0" y="140295"/>
                  </a:moveTo>
                  <a:cubicBezTo>
                    <a:pt x="0" y="62812"/>
                    <a:pt x="62812" y="0"/>
                    <a:pt x="140295" y="0"/>
                  </a:cubicBezTo>
                  <a:lnTo>
                    <a:pt x="2665611" y="0"/>
                  </a:lnTo>
                  <a:cubicBezTo>
                    <a:pt x="2743094" y="0"/>
                    <a:pt x="2805906" y="62812"/>
                    <a:pt x="2805906" y="140295"/>
                  </a:cubicBezTo>
                  <a:lnTo>
                    <a:pt x="2805906" y="1262658"/>
                  </a:lnTo>
                  <a:cubicBezTo>
                    <a:pt x="2805906" y="1340141"/>
                    <a:pt x="2743094" y="1402953"/>
                    <a:pt x="2665611" y="1402953"/>
                  </a:cubicBezTo>
                  <a:lnTo>
                    <a:pt x="140295" y="1402953"/>
                  </a:lnTo>
                  <a:cubicBezTo>
                    <a:pt x="62812" y="1402953"/>
                    <a:pt x="0" y="1340141"/>
                    <a:pt x="0" y="1262658"/>
                  </a:cubicBezTo>
                  <a:lnTo>
                    <a:pt x="0" y="140295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3501" tIns="273501" rIns="273501" bIns="273501" numCol="1" spcCol="1270" anchor="ctr" anchorCtr="0">
              <a:noAutofit/>
            </a:bodyPr>
            <a:lstStyle/>
            <a:p>
              <a:pPr lvl="0" algn="ctr" defTabSz="2711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000" b="1" kern="1200" dirty="0" smtClean="0">
                  <a:solidFill>
                    <a:schemeClr val="tx1"/>
                  </a:solidFill>
                </a:rPr>
                <a:t>Vowels (20)</a:t>
              </a:r>
              <a:endParaRPr lang="en-US" sz="3000" b="1" kern="1200" dirty="0">
                <a:solidFill>
                  <a:schemeClr val="tx1"/>
                </a:solidFill>
              </a:endParaRPr>
            </a:p>
          </p:txBody>
        </p:sp>
        <p:sp>
          <p:nvSpPr>
            <p:cNvPr id="11" name="Freeform 10"/>
            <p:cNvSpPr/>
            <p:nvPr/>
          </p:nvSpPr>
          <p:spPr>
            <a:xfrm rot="3600000">
              <a:off x="6342502" y="3079061"/>
              <a:ext cx="1703075" cy="491033"/>
            </a:xfrm>
            <a:custGeom>
              <a:avLst/>
              <a:gdLst>
                <a:gd name="connsiteX0" fmla="*/ 0 w 1461927"/>
                <a:gd name="connsiteY0" fmla="*/ 245517 h 491033"/>
                <a:gd name="connsiteX1" fmla="*/ 245517 w 1461927"/>
                <a:gd name="connsiteY1" fmla="*/ 0 h 491033"/>
                <a:gd name="connsiteX2" fmla="*/ 245517 w 1461927"/>
                <a:gd name="connsiteY2" fmla="*/ 98207 h 491033"/>
                <a:gd name="connsiteX3" fmla="*/ 1216411 w 1461927"/>
                <a:gd name="connsiteY3" fmla="*/ 98207 h 491033"/>
                <a:gd name="connsiteX4" fmla="*/ 1216411 w 1461927"/>
                <a:gd name="connsiteY4" fmla="*/ 0 h 491033"/>
                <a:gd name="connsiteX5" fmla="*/ 1461927 w 1461927"/>
                <a:gd name="connsiteY5" fmla="*/ 245517 h 491033"/>
                <a:gd name="connsiteX6" fmla="*/ 1216411 w 1461927"/>
                <a:gd name="connsiteY6" fmla="*/ 491033 h 491033"/>
                <a:gd name="connsiteX7" fmla="*/ 1216411 w 1461927"/>
                <a:gd name="connsiteY7" fmla="*/ 392826 h 491033"/>
                <a:gd name="connsiteX8" fmla="*/ 245517 w 1461927"/>
                <a:gd name="connsiteY8" fmla="*/ 392826 h 491033"/>
                <a:gd name="connsiteX9" fmla="*/ 245517 w 1461927"/>
                <a:gd name="connsiteY9" fmla="*/ 491033 h 491033"/>
                <a:gd name="connsiteX10" fmla="*/ 0 w 1461927"/>
                <a:gd name="connsiteY10" fmla="*/ 245517 h 491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61927" h="491033">
                  <a:moveTo>
                    <a:pt x="0" y="245517"/>
                  </a:moveTo>
                  <a:lnTo>
                    <a:pt x="245517" y="0"/>
                  </a:lnTo>
                  <a:lnTo>
                    <a:pt x="245517" y="98207"/>
                  </a:lnTo>
                  <a:lnTo>
                    <a:pt x="1216411" y="98207"/>
                  </a:lnTo>
                  <a:lnTo>
                    <a:pt x="1216411" y="0"/>
                  </a:lnTo>
                  <a:lnTo>
                    <a:pt x="1461927" y="245517"/>
                  </a:lnTo>
                  <a:lnTo>
                    <a:pt x="1216411" y="491033"/>
                  </a:lnTo>
                  <a:lnTo>
                    <a:pt x="1216411" y="392826"/>
                  </a:lnTo>
                  <a:lnTo>
                    <a:pt x="245517" y="392826"/>
                  </a:lnTo>
                  <a:lnTo>
                    <a:pt x="245517" y="491033"/>
                  </a:lnTo>
                  <a:lnTo>
                    <a:pt x="0" y="245517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7310" tIns="98206" rIns="147309" bIns="98207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100" kern="1200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6885013" y="4273955"/>
              <a:ext cx="2805906" cy="931112"/>
            </a:xfrm>
            <a:custGeom>
              <a:avLst/>
              <a:gdLst>
                <a:gd name="connsiteX0" fmla="*/ 0 w 2805906"/>
                <a:gd name="connsiteY0" fmla="*/ 140295 h 1402953"/>
                <a:gd name="connsiteX1" fmla="*/ 140295 w 2805906"/>
                <a:gd name="connsiteY1" fmla="*/ 0 h 1402953"/>
                <a:gd name="connsiteX2" fmla="*/ 2665611 w 2805906"/>
                <a:gd name="connsiteY2" fmla="*/ 0 h 1402953"/>
                <a:gd name="connsiteX3" fmla="*/ 2805906 w 2805906"/>
                <a:gd name="connsiteY3" fmla="*/ 140295 h 1402953"/>
                <a:gd name="connsiteX4" fmla="*/ 2805906 w 2805906"/>
                <a:gd name="connsiteY4" fmla="*/ 1262658 h 1402953"/>
                <a:gd name="connsiteX5" fmla="*/ 2665611 w 2805906"/>
                <a:gd name="connsiteY5" fmla="*/ 1402953 h 1402953"/>
                <a:gd name="connsiteX6" fmla="*/ 140295 w 2805906"/>
                <a:gd name="connsiteY6" fmla="*/ 1402953 h 1402953"/>
                <a:gd name="connsiteX7" fmla="*/ 0 w 2805906"/>
                <a:gd name="connsiteY7" fmla="*/ 1262658 h 1402953"/>
                <a:gd name="connsiteX8" fmla="*/ 0 w 2805906"/>
                <a:gd name="connsiteY8" fmla="*/ 140295 h 1402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05906" h="1402953">
                  <a:moveTo>
                    <a:pt x="0" y="140295"/>
                  </a:moveTo>
                  <a:cubicBezTo>
                    <a:pt x="0" y="62812"/>
                    <a:pt x="62812" y="0"/>
                    <a:pt x="140295" y="0"/>
                  </a:cubicBezTo>
                  <a:lnTo>
                    <a:pt x="2665611" y="0"/>
                  </a:lnTo>
                  <a:cubicBezTo>
                    <a:pt x="2743094" y="0"/>
                    <a:pt x="2805906" y="62812"/>
                    <a:pt x="2805906" y="140295"/>
                  </a:cubicBezTo>
                  <a:lnTo>
                    <a:pt x="2805906" y="1262658"/>
                  </a:lnTo>
                  <a:cubicBezTo>
                    <a:pt x="2805906" y="1340141"/>
                    <a:pt x="2743094" y="1402953"/>
                    <a:pt x="2665611" y="1402953"/>
                  </a:cubicBezTo>
                  <a:lnTo>
                    <a:pt x="140295" y="1402953"/>
                  </a:lnTo>
                  <a:cubicBezTo>
                    <a:pt x="62812" y="1402953"/>
                    <a:pt x="0" y="1340141"/>
                    <a:pt x="0" y="1262658"/>
                  </a:cubicBezTo>
                  <a:lnTo>
                    <a:pt x="0" y="14029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3501" tIns="273501" rIns="273501" bIns="273501" numCol="1" spcCol="1270" anchor="ctr" anchorCtr="0">
              <a:noAutofit/>
            </a:bodyPr>
            <a:lstStyle/>
            <a:p>
              <a:pPr lvl="0" algn="ctr" defTabSz="2711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000" b="1" kern="1200" dirty="0" smtClean="0">
                  <a:solidFill>
                    <a:schemeClr val="tx1"/>
                  </a:solidFill>
                </a:rPr>
                <a:t>Diphthongs (8)</a:t>
              </a:r>
              <a:endParaRPr lang="en-US" sz="3000" b="1" kern="1200" dirty="0">
                <a:solidFill>
                  <a:schemeClr val="tx1"/>
                </a:solidFill>
              </a:endParaRPr>
            </a:p>
          </p:txBody>
        </p:sp>
        <p:sp>
          <p:nvSpPr>
            <p:cNvPr id="20" name="Freeform 19"/>
            <p:cNvSpPr/>
            <p:nvPr/>
          </p:nvSpPr>
          <p:spPr>
            <a:xfrm>
              <a:off x="2473371" y="4338849"/>
              <a:ext cx="2805906" cy="866217"/>
            </a:xfrm>
            <a:custGeom>
              <a:avLst/>
              <a:gdLst>
                <a:gd name="connsiteX0" fmla="*/ 0 w 2805906"/>
                <a:gd name="connsiteY0" fmla="*/ 140295 h 1402953"/>
                <a:gd name="connsiteX1" fmla="*/ 140295 w 2805906"/>
                <a:gd name="connsiteY1" fmla="*/ 0 h 1402953"/>
                <a:gd name="connsiteX2" fmla="*/ 2665611 w 2805906"/>
                <a:gd name="connsiteY2" fmla="*/ 0 h 1402953"/>
                <a:gd name="connsiteX3" fmla="*/ 2805906 w 2805906"/>
                <a:gd name="connsiteY3" fmla="*/ 140295 h 1402953"/>
                <a:gd name="connsiteX4" fmla="*/ 2805906 w 2805906"/>
                <a:gd name="connsiteY4" fmla="*/ 1262658 h 1402953"/>
                <a:gd name="connsiteX5" fmla="*/ 2665611 w 2805906"/>
                <a:gd name="connsiteY5" fmla="*/ 1402953 h 1402953"/>
                <a:gd name="connsiteX6" fmla="*/ 140295 w 2805906"/>
                <a:gd name="connsiteY6" fmla="*/ 1402953 h 1402953"/>
                <a:gd name="connsiteX7" fmla="*/ 0 w 2805906"/>
                <a:gd name="connsiteY7" fmla="*/ 1262658 h 1402953"/>
                <a:gd name="connsiteX8" fmla="*/ 0 w 2805906"/>
                <a:gd name="connsiteY8" fmla="*/ 140295 h 1402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05906" h="1402953">
                  <a:moveTo>
                    <a:pt x="0" y="140295"/>
                  </a:moveTo>
                  <a:cubicBezTo>
                    <a:pt x="0" y="62812"/>
                    <a:pt x="62812" y="0"/>
                    <a:pt x="140295" y="0"/>
                  </a:cubicBezTo>
                  <a:lnTo>
                    <a:pt x="2665611" y="0"/>
                  </a:lnTo>
                  <a:cubicBezTo>
                    <a:pt x="2743094" y="0"/>
                    <a:pt x="2805906" y="62812"/>
                    <a:pt x="2805906" y="140295"/>
                  </a:cubicBezTo>
                  <a:lnTo>
                    <a:pt x="2805906" y="1262658"/>
                  </a:lnTo>
                  <a:cubicBezTo>
                    <a:pt x="2805906" y="1340141"/>
                    <a:pt x="2743094" y="1402953"/>
                    <a:pt x="2665611" y="1402953"/>
                  </a:cubicBezTo>
                  <a:lnTo>
                    <a:pt x="140295" y="1402953"/>
                  </a:lnTo>
                  <a:cubicBezTo>
                    <a:pt x="62812" y="1402953"/>
                    <a:pt x="0" y="1340141"/>
                    <a:pt x="0" y="1262658"/>
                  </a:cubicBezTo>
                  <a:lnTo>
                    <a:pt x="0" y="14029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3501" tIns="273501" rIns="273501" bIns="273501" numCol="1" spcCol="1270" anchor="ctr" anchorCtr="0">
              <a:noAutofit/>
            </a:bodyPr>
            <a:lstStyle/>
            <a:p>
              <a:pPr lvl="0" algn="ctr" defTabSz="2711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000" b="1" kern="1200" dirty="0" smtClean="0">
                  <a:solidFill>
                    <a:schemeClr val="tx1"/>
                  </a:solidFill>
                </a:rPr>
                <a:t>Pure Vowels (12)</a:t>
              </a:r>
              <a:endParaRPr lang="en-US" sz="3000" b="1" kern="1200" dirty="0">
                <a:solidFill>
                  <a:schemeClr val="tx1"/>
                </a:solidFill>
              </a:endParaRPr>
            </a:p>
          </p:txBody>
        </p:sp>
        <p:sp>
          <p:nvSpPr>
            <p:cNvPr id="26" name="Freeform 25"/>
            <p:cNvSpPr/>
            <p:nvPr/>
          </p:nvSpPr>
          <p:spPr>
            <a:xfrm rot="18000000">
              <a:off x="4140506" y="3068817"/>
              <a:ext cx="1726731" cy="491033"/>
            </a:xfrm>
            <a:custGeom>
              <a:avLst/>
              <a:gdLst>
                <a:gd name="connsiteX0" fmla="*/ 0 w 1461927"/>
                <a:gd name="connsiteY0" fmla="*/ 245517 h 491033"/>
                <a:gd name="connsiteX1" fmla="*/ 245517 w 1461927"/>
                <a:gd name="connsiteY1" fmla="*/ 0 h 491033"/>
                <a:gd name="connsiteX2" fmla="*/ 245517 w 1461927"/>
                <a:gd name="connsiteY2" fmla="*/ 98207 h 491033"/>
                <a:gd name="connsiteX3" fmla="*/ 1216411 w 1461927"/>
                <a:gd name="connsiteY3" fmla="*/ 98207 h 491033"/>
                <a:gd name="connsiteX4" fmla="*/ 1216411 w 1461927"/>
                <a:gd name="connsiteY4" fmla="*/ 0 h 491033"/>
                <a:gd name="connsiteX5" fmla="*/ 1461927 w 1461927"/>
                <a:gd name="connsiteY5" fmla="*/ 245517 h 491033"/>
                <a:gd name="connsiteX6" fmla="*/ 1216411 w 1461927"/>
                <a:gd name="connsiteY6" fmla="*/ 491033 h 491033"/>
                <a:gd name="connsiteX7" fmla="*/ 1216411 w 1461927"/>
                <a:gd name="connsiteY7" fmla="*/ 392826 h 491033"/>
                <a:gd name="connsiteX8" fmla="*/ 245517 w 1461927"/>
                <a:gd name="connsiteY8" fmla="*/ 392826 h 491033"/>
                <a:gd name="connsiteX9" fmla="*/ 245517 w 1461927"/>
                <a:gd name="connsiteY9" fmla="*/ 491033 h 491033"/>
                <a:gd name="connsiteX10" fmla="*/ 0 w 1461927"/>
                <a:gd name="connsiteY10" fmla="*/ 245517 h 491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61927" h="491033">
                  <a:moveTo>
                    <a:pt x="0" y="245517"/>
                  </a:moveTo>
                  <a:lnTo>
                    <a:pt x="245517" y="0"/>
                  </a:lnTo>
                  <a:lnTo>
                    <a:pt x="245517" y="98207"/>
                  </a:lnTo>
                  <a:lnTo>
                    <a:pt x="1216411" y="98207"/>
                  </a:lnTo>
                  <a:lnTo>
                    <a:pt x="1216411" y="0"/>
                  </a:lnTo>
                  <a:lnTo>
                    <a:pt x="1461927" y="245517"/>
                  </a:lnTo>
                  <a:lnTo>
                    <a:pt x="1216411" y="491033"/>
                  </a:lnTo>
                  <a:lnTo>
                    <a:pt x="1216411" y="392826"/>
                  </a:lnTo>
                  <a:lnTo>
                    <a:pt x="245517" y="392826"/>
                  </a:lnTo>
                  <a:lnTo>
                    <a:pt x="245517" y="491033"/>
                  </a:lnTo>
                  <a:lnTo>
                    <a:pt x="0" y="245517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7309" tIns="98207" rIns="147310" bIns="98206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100" kern="1200"/>
            </a:p>
          </p:txBody>
        </p:sp>
      </p:grpSp>
    </p:spTree>
    <p:extLst>
      <p:ext uri="{BB962C8B-B14F-4D97-AF65-F5344CB8AC3E}">
        <p14:creationId xmlns:p14="http://schemas.microsoft.com/office/powerpoint/2010/main" val="32605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50391" y="617330"/>
            <a:ext cx="3571483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500" b="1" dirty="0" smtClean="0"/>
              <a:t>Vowels </a:t>
            </a:r>
            <a:r>
              <a:rPr lang="en-US" sz="2500" b="1" dirty="0"/>
              <a:t>in </a:t>
            </a:r>
            <a:r>
              <a:rPr lang="en-US" sz="2500" b="1" dirty="0" smtClean="0"/>
              <a:t>English (12)</a:t>
            </a:r>
            <a:endParaRPr lang="en-US" sz="2500" b="1" dirty="0"/>
          </a:p>
        </p:txBody>
      </p:sp>
      <p:sp>
        <p:nvSpPr>
          <p:cNvPr id="9" name="Frame 8"/>
          <p:cNvSpPr/>
          <p:nvPr/>
        </p:nvSpPr>
        <p:spPr>
          <a:xfrm>
            <a:off x="0" y="0"/>
            <a:ext cx="12192000" cy="6857999"/>
          </a:xfrm>
          <a:prstGeom prst="frame">
            <a:avLst>
              <a:gd name="adj1" fmla="val 2596"/>
            </a:avLst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2732963" y="1655650"/>
            <a:ext cx="6656697" cy="4641083"/>
            <a:chOff x="2767651" y="1233867"/>
            <a:chExt cx="6656697" cy="4641083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2767651" y="1241945"/>
              <a:ext cx="6656697" cy="2316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2767651" y="1241945"/>
              <a:ext cx="2353284" cy="463300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9404445" y="1233867"/>
              <a:ext cx="0" cy="461707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5120935" y="5844308"/>
              <a:ext cx="4303413" cy="663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3603009" y="2798937"/>
              <a:ext cx="5821339" cy="2720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V="1">
              <a:off x="4326340" y="4339997"/>
              <a:ext cx="5098008" cy="2109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7523328" y="1241945"/>
              <a:ext cx="51179" cy="372584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4640239" y="1241945"/>
              <a:ext cx="2934268" cy="372584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3406755" y="1197675"/>
            <a:ext cx="8299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mbria" panose="02040503050406030204" pitchFamily="18" charset="0"/>
              </a:rPr>
              <a:t>Front</a:t>
            </a:r>
            <a:endParaRPr lang="en-US" sz="2000" b="1" dirty="0">
              <a:latin typeface="Cambria" panose="020405030504060302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56194" y="1197675"/>
            <a:ext cx="11828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mbria" panose="02040503050406030204" pitchFamily="18" charset="0"/>
              </a:rPr>
              <a:t>Central</a:t>
            </a:r>
            <a:endParaRPr lang="en-US" sz="2000" b="1" dirty="0">
              <a:latin typeface="Cambria" panose="020405030504060302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852731" y="1179001"/>
            <a:ext cx="11828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mbria" panose="02040503050406030204" pitchFamily="18" charset="0"/>
              </a:rPr>
              <a:t>Back</a:t>
            </a:r>
            <a:endParaRPr lang="en-US" sz="2000" b="1" dirty="0">
              <a:latin typeface="Cambria" panose="020405030504060302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501059" y="5922545"/>
            <a:ext cx="11828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mbria" panose="02040503050406030204" pitchFamily="18" charset="0"/>
              </a:rPr>
              <a:t>Open</a:t>
            </a:r>
            <a:endParaRPr lang="en-US" sz="2000" b="1" dirty="0">
              <a:latin typeface="Cambria" panose="020405030504060302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501059" y="4463283"/>
            <a:ext cx="14798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mbria" panose="02040503050406030204" pitchFamily="18" charset="0"/>
              </a:rPr>
              <a:t>Half  Open</a:t>
            </a:r>
            <a:endParaRPr lang="en-US" sz="2000" b="1" dirty="0">
              <a:latin typeface="Cambria" panose="020405030504060302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501059" y="3004021"/>
            <a:ext cx="1638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mbria" panose="02040503050406030204" pitchFamily="18" charset="0"/>
              </a:rPr>
              <a:t>Half Close</a:t>
            </a:r>
            <a:endParaRPr lang="en-US" sz="2000" b="1" dirty="0">
              <a:latin typeface="Cambria" panose="020405030504060302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468272" y="1579111"/>
            <a:ext cx="11828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mbria" panose="02040503050406030204" pitchFamily="18" charset="0"/>
              </a:rPr>
              <a:t>Close</a:t>
            </a:r>
            <a:endParaRPr lang="en-US" sz="2000" b="1" dirty="0">
              <a:latin typeface="Cambria" panose="020405030504060302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 rot="10800000">
            <a:off x="7086595" y="5287571"/>
            <a:ext cx="11690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 smtClean="0">
                <a:solidFill>
                  <a:srgbClr val="FF3333"/>
                </a:solidFill>
                <a:latin typeface="Cambria" panose="02040503050406030204" pitchFamily="18" charset="0"/>
              </a:rPr>
              <a:t>/ V/ </a:t>
            </a:r>
            <a:r>
              <a:rPr lang="en-US" sz="4000" b="1" dirty="0">
                <a:solidFill>
                  <a:srgbClr val="FF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000" b="1" dirty="0">
              <a:solidFill>
                <a:srgbClr val="FF3333"/>
              </a:solidFill>
              <a:latin typeface="Cambria" panose="020405030504060302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 rot="10800000">
            <a:off x="6622747" y="3992491"/>
            <a:ext cx="11690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200" b="1" dirty="0" smtClean="0">
                <a:solidFill>
                  <a:srgbClr val="FF3333"/>
                </a:solidFill>
                <a:latin typeface="Cambria" panose="02040503050406030204" pitchFamily="18" charset="0"/>
              </a:rPr>
              <a:t>/ e/ </a:t>
            </a:r>
            <a:r>
              <a:rPr lang="en-US" sz="4000" b="1" dirty="0" smtClean="0">
                <a:solidFill>
                  <a:srgbClr val="FF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200" b="1" dirty="0" smtClean="0">
                <a:solidFill>
                  <a:srgbClr val="FF3333"/>
                </a:solidFill>
                <a:latin typeface="Cambria" panose="02040503050406030204" pitchFamily="18" charset="0"/>
              </a:rPr>
              <a:t> </a:t>
            </a:r>
            <a:endParaRPr lang="en-US" sz="2200" b="1" dirty="0">
              <a:solidFill>
                <a:srgbClr val="FF3333"/>
              </a:solidFill>
              <a:latin typeface="Cambria" panose="020405030504060302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 rot="10800000" flipH="1" flipV="1">
            <a:off x="6630823" y="3146863"/>
            <a:ext cx="15745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000" b="1" dirty="0" smtClean="0">
                <a:solidFill>
                  <a:srgbClr val="FF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4000" b="1" dirty="0" smtClean="0">
                <a:solidFill>
                  <a:srgbClr val="FF3333"/>
                </a:solidFill>
                <a:latin typeface="Cambria" panose="02040503050406030204" pitchFamily="18" charset="0"/>
              </a:rPr>
              <a:t> </a:t>
            </a:r>
            <a:r>
              <a:rPr lang="en-US" sz="2200" b="1" dirty="0">
                <a:solidFill>
                  <a:srgbClr val="FF3333"/>
                </a:solidFill>
                <a:latin typeface="Cambria" panose="02040503050406030204" pitchFamily="18" charset="0"/>
              </a:rPr>
              <a:t>/</a:t>
            </a:r>
            <a:r>
              <a:rPr lang="en-US" sz="2200" dirty="0">
                <a:solidFill>
                  <a:srgbClr val="FF3333"/>
                </a:solidFill>
                <a:latin typeface="Arial" panose="020B0604020202020204" pitchFamily="34" charset="0"/>
              </a:rPr>
              <a:t>ɜ</a:t>
            </a:r>
            <a:r>
              <a:rPr lang="en-US" sz="2200" dirty="0">
                <a:solidFill>
                  <a:srgbClr val="FF3333"/>
                </a:solidFill>
                <a:latin typeface="Doulos SIL" panose="02000500070000020004" pitchFamily="2" charset="0"/>
              </a:rPr>
              <a:t>ː</a:t>
            </a:r>
            <a:r>
              <a:rPr lang="en-US" sz="2200" b="1" dirty="0">
                <a:solidFill>
                  <a:srgbClr val="FF3333"/>
                </a:solidFill>
                <a:latin typeface="Cambria" panose="02040503050406030204" pitchFamily="18" charset="0"/>
              </a:rPr>
              <a:t>/</a:t>
            </a:r>
            <a:r>
              <a:rPr lang="en-US" sz="2200" b="1" dirty="0">
                <a:solidFill>
                  <a:srgbClr val="FF3333"/>
                </a:solidFill>
              </a:rPr>
              <a:t> </a:t>
            </a:r>
            <a:endParaRPr lang="en-US" sz="2200" b="1" dirty="0">
              <a:solidFill>
                <a:srgbClr val="FF3333"/>
              </a:solidFill>
              <a:latin typeface="Arial" panose="020B0604020202020204" pitchFamily="34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 rot="10800000" flipH="1">
            <a:off x="930911" y="251374"/>
            <a:ext cx="1562162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ɜ</a:t>
            </a: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Doulos SIL" panose="02000500070000020004" pitchFamily="2" charset="0"/>
              </a:rPr>
              <a:t>ː</a:t>
            </a: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83" name="Group 82"/>
          <p:cNvGrpSpPr/>
          <p:nvPr/>
        </p:nvGrpSpPr>
        <p:grpSpPr>
          <a:xfrm>
            <a:off x="8148723" y="4972930"/>
            <a:ext cx="2839294" cy="707886"/>
            <a:chOff x="8148723" y="4972930"/>
            <a:chExt cx="2839294" cy="707886"/>
          </a:xfrm>
        </p:grpSpPr>
        <p:grpSp>
          <p:nvGrpSpPr>
            <p:cNvPr id="64" name="Group 63"/>
            <p:cNvGrpSpPr/>
            <p:nvPr/>
          </p:nvGrpSpPr>
          <p:grpSpPr>
            <a:xfrm>
              <a:off x="8148723" y="4972930"/>
              <a:ext cx="2839294" cy="707886"/>
              <a:chOff x="690708" y="1524011"/>
              <a:chExt cx="2571314" cy="624692"/>
            </a:xfrm>
          </p:grpSpPr>
          <p:sp>
            <p:nvSpPr>
              <p:cNvPr id="65" name="TextBox 64"/>
              <p:cNvSpPr txBox="1"/>
              <p:nvPr/>
            </p:nvSpPr>
            <p:spPr>
              <a:xfrm>
                <a:off x="1841990" y="1524011"/>
                <a:ext cx="1420032" cy="6246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US" sz="2000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sz="2000" b="1" dirty="0" smtClean="0">
                    <a:solidFill>
                      <a:srgbClr val="FF333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</a:t>
                </a:r>
                <a:r>
                  <a:rPr lang="en-US" sz="2000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4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" panose="020B0604020202020204" pitchFamily="34" charset="0"/>
                  </a:rPr>
                  <a:t>/k   </a:t>
                </a:r>
                <a:r>
                  <a:rPr lang="en-US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" panose="020B0604020202020204" pitchFamily="34" charset="0"/>
                  </a:rPr>
                  <a:t>t</a:t>
                </a:r>
                <a:r>
                  <a:rPr lang="en-US" sz="2000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/ </a:t>
                </a:r>
                <a:endParaRPr lang="en-US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</a:endParaRPr>
              </a:p>
            </p:txBody>
          </p:sp>
          <p:cxnSp>
            <p:nvCxnSpPr>
              <p:cNvPr id="66" name="Straight Arrow Connector 65"/>
              <p:cNvCxnSpPr/>
              <p:nvPr/>
            </p:nvCxnSpPr>
            <p:spPr>
              <a:xfrm flipH="1">
                <a:off x="690708" y="1997586"/>
                <a:ext cx="1165245" cy="33864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6" name="Rectangle 5"/>
            <p:cNvSpPr/>
            <p:nvPr/>
          </p:nvSpPr>
          <p:spPr>
            <a:xfrm rot="10800000">
              <a:off x="10134173" y="5242356"/>
              <a:ext cx="33054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FF3333"/>
                  </a:solidFill>
                  <a:latin typeface="Cambria" panose="02040503050406030204" pitchFamily="18" charset="0"/>
                </a:rPr>
                <a:t>V</a:t>
              </a:r>
              <a:endParaRPr lang="en-US" dirty="0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7703649" y="4000698"/>
            <a:ext cx="3538695" cy="434383"/>
            <a:chOff x="7703649" y="4000698"/>
            <a:chExt cx="3538695" cy="434383"/>
          </a:xfrm>
        </p:grpSpPr>
        <p:grpSp>
          <p:nvGrpSpPr>
            <p:cNvPr id="76" name="Group 75"/>
            <p:cNvGrpSpPr/>
            <p:nvPr/>
          </p:nvGrpSpPr>
          <p:grpSpPr>
            <a:xfrm>
              <a:off x="7703649" y="4000698"/>
              <a:ext cx="3538695" cy="400110"/>
              <a:chOff x="196909" y="1650617"/>
              <a:chExt cx="3204703" cy="353086"/>
            </a:xfrm>
          </p:grpSpPr>
          <p:sp>
            <p:nvSpPr>
              <p:cNvPr id="77" name="TextBox 76"/>
              <p:cNvSpPr txBox="1"/>
              <p:nvPr/>
            </p:nvSpPr>
            <p:spPr>
              <a:xfrm>
                <a:off x="1789730" y="1650617"/>
                <a:ext cx="1611882" cy="3530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US" sz="2000" b="1" dirty="0" smtClean="0">
                    <a:solidFill>
                      <a:srgbClr val="FF333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000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gain </a:t>
                </a:r>
                <a:r>
                  <a:rPr lang="en-US" sz="2000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" panose="020B0604020202020204" pitchFamily="34" charset="0"/>
                  </a:rPr>
                  <a:t>/</a:t>
                </a:r>
                <a:r>
                  <a:rPr lang="en-US" sz="2000" b="1" dirty="0">
                    <a:solidFill>
                      <a:srgbClr val="FF3333"/>
                    </a:solidFill>
                    <a:latin typeface="Cambria" panose="02040503050406030204" pitchFamily="18" charset="0"/>
                  </a:rPr>
                  <a:t> </a:t>
                </a:r>
                <a:r>
                  <a:rPr lang="en-US" sz="2000" b="1" dirty="0" smtClean="0">
                    <a:solidFill>
                      <a:srgbClr val="FF3333"/>
                    </a:solidFill>
                    <a:latin typeface="Cambria" panose="02040503050406030204" pitchFamily="18" charset="0"/>
                  </a:rPr>
                  <a:t> </a:t>
                </a:r>
                <a:r>
                  <a:rPr lang="en-US" sz="2000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" panose="020B0604020202020204" pitchFamily="34" charset="0"/>
                  </a:rPr>
                  <a:t>gen</a:t>
                </a:r>
                <a:r>
                  <a:rPr lang="en-US" sz="2000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/ </a:t>
                </a:r>
                <a:endParaRPr lang="en-US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</a:endParaRPr>
              </a:p>
            </p:txBody>
          </p:sp>
          <p:cxnSp>
            <p:nvCxnSpPr>
              <p:cNvPr id="78" name="Straight Arrow Connector 77"/>
              <p:cNvCxnSpPr/>
              <p:nvPr/>
            </p:nvCxnSpPr>
            <p:spPr>
              <a:xfrm flipH="1" flipV="1">
                <a:off x="196909" y="1856396"/>
                <a:ext cx="1627766" cy="5011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38" name="Rectangle 37"/>
            <p:cNvSpPr/>
            <p:nvPr/>
          </p:nvSpPr>
          <p:spPr>
            <a:xfrm rot="10800000">
              <a:off x="10227387" y="4065749"/>
              <a:ext cx="30649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FF3333"/>
                  </a:solidFill>
                  <a:latin typeface="Cambria" panose="02040503050406030204" pitchFamily="18" charset="0"/>
                </a:rPr>
                <a:t>e</a:t>
              </a:r>
              <a:endParaRPr lang="en-US" dirty="0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7418116" y="3381391"/>
            <a:ext cx="3912376" cy="400110"/>
            <a:chOff x="-141503" y="1650617"/>
            <a:chExt cx="3543115" cy="353086"/>
          </a:xfrm>
        </p:grpSpPr>
        <p:sp>
          <p:nvSpPr>
            <p:cNvPr id="80" name="TextBox 79"/>
            <p:cNvSpPr txBox="1"/>
            <p:nvPr/>
          </p:nvSpPr>
          <p:spPr>
            <a:xfrm>
              <a:off x="1789730" y="1650617"/>
              <a:ext cx="1611882" cy="3530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2000" b="1" dirty="0" smtClean="0">
                  <a:solidFill>
                    <a:srgbClr val="FF333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r>
                <a:rPr lang="en-US" sz="2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arn </a:t>
              </a:r>
              <a:r>
                <a:rPr lang="en-US" sz="2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</a:rPr>
                <a:t>/</a:t>
              </a:r>
              <a:r>
                <a:rPr lang="en-US" sz="2000" dirty="0" err="1" smtClean="0">
                  <a:solidFill>
                    <a:srgbClr val="FF3333"/>
                  </a:solidFill>
                  <a:latin typeface="Arial" panose="020B0604020202020204" pitchFamily="34" charset="0"/>
                </a:rPr>
                <a:t>ɜ</a:t>
              </a:r>
              <a:r>
                <a:rPr lang="en-US" sz="2000" dirty="0" err="1" smtClean="0">
                  <a:solidFill>
                    <a:srgbClr val="FF3333"/>
                  </a:solidFill>
                  <a:latin typeface="Doulos SIL" panose="02000500070000020004" pitchFamily="2" charset="0"/>
                </a:rPr>
                <a:t>ː</a:t>
              </a:r>
              <a:r>
                <a:rPr lang="en-US" sz="2000" b="1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</a:rPr>
                <a:t>n</a:t>
              </a:r>
              <a:r>
                <a:rPr lang="en-US" sz="2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/ </a:t>
              </a:r>
              <a:endPara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endParaRPr>
            </a:p>
          </p:txBody>
        </p:sp>
        <p:cxnSp>
          <p:nvCxnSpPr>
            <p:cNvPr id="81" name="Straight Arrow Connector 80"/>
            <p:cNvCxnSpPr/>
            <p:nvPr/>
          </p:nvCxnSpPr>
          <p:spPr>
            <a:xfrm flipH="1">
              <a:off x="-141503" y="1861407"/>
              <a:ext cx="1966179" cy="4316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4" name="TextBox 3"/>
          <p:cNvSpPr txBox="1"/>
          <p:nvPr/>
        </p:nvSpPr>
        <p:spPr>
          <a:xfrm>
            <a:off x="430824" y="3364022"/>
            <a:ext cx="328852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b="1" dirty="0" smtClean="0"/>
              <a:t>Part of the tongue</a:t>
            </a:r>
          </a:p>
          <a:p>
            <a:pPr marL="342900" indent="-342900">
              <a:buAutoNum type="arabicPeriod"/>
            </a:pPr>
            <a:r>
              <a:rPr lang="en-US" sz="2400" b="1" dirty="0" smtClean="0"/>
              <a:t>How high</a:t>
            </a:r>
          </a:p>
          <a:p>
            <a:pPr marL="342900" indent="-342900">
              <a:buAutoNum type="arabicPeriod"/>
            </a:pPr>
            <a:r>
              <a:rPr lang="en-US" sz="2400" b="1" dirty="0" smtClean="0"/>
              <a:t>Positions of the lips </a:t>
            </a:r>
          </a:p>
          <a:p>
            <a:r>
              <a:rPr lang="en-US" sz="2400" b="1" dirty="0"/>
              <a:t> </a:t>
            </a:r>
            <a:r>
              <a:rPr lang="en-US" sz="2400" b="1" dirty="0" smtClean="0"/>
              <a:t>   (rounded/unrounded)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981421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3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000"/>
                            </p:stCondLst>
                            <p:childTnLst>
                              <p:par>
                                <p:cTn id="4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3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000"/>
                            </p:stCondLst>
                            <p:childTnLst>
                              <p:par>
                                <p:cTn id="56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3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000"/>
                            </p:stCondLst>
                            <p:childTnLst>
                              <p:par>
                                <p:cTn id="69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/>
      <p:bldP spid="15" grpId="0"/>
      <p:bldP spid="16" grpId="0"/>
      <p:bldP spid="17" grpId="0"/>
      <p:bldP spid="18" grpId="0"/>
      <p:bldP spid="19" grpId="0"/>
      <p:bldP spid="34" grpId="0"/>
      <p:bldP spid="36" grpId="0"/>
      <p:bldP spid="3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50391" y="617330"/>
            <a:ext cx="3571483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500" b="1" dirty="0" smtClean="0"/>
              <a:t>Vowels </a:t>
            </a:r>
            <a:r>
              <a:rPr lang="en-US" sz="2500" b="1" dirty="0"/>
              <a:t>in </a:t>
            </a:r>
            <a:r>
              <a:rPr lang="en-US" sz="2500" b="1" dirty="0" smtClean="0"/>
              <a:t>English (12)</a:t>
            </a:r>
            <a:endParaRPr lang="en-US" sz="2500" b="1" dirty="0"/>
          </a:p>
        </p:txBody>
      </p:sp>
      <p:sp>
        <p:nvSpPr>
          <p:cNvPr id="9" name="Frame 8"/>
          <p:cNvSpPr/>
          <p:nvPr/>
        </p:nvSpPr>
        <p:spPr>
          <a:xfrm>
            <a:off x="0" y="0"/>
            <a:ext cx="12192000" cy="6857999"/>
          </a:xfrm>
          <a:prstGeom prst="frame">
            <a:avLst>
              <a:gd name="adj1" fmla="val 2596"/>
            </a:avLst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 rot="10800000" flipH="1">
            <a:off x="930911" y="251374"/>
            <a:ext cx="1562162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ɜ</a:t>
            </a: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Doulos SIL" panose="02000500070000020004" pitchFamily="2" charset="0"/>
              </a:rPr>
              <a:t>ː</a:t>
            </a: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049664" y="1666058"/>
            <a:ext cx="10326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000" b="1" dirty="0" smtClean="0">
                <a:solidFill>
                  <a:srgbClr val="FDC1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200" dirty="0">
                <a:solidFill>
                  <a:srgbClr val="FDC1BB"/>
                </a:solidFill>
              </a:rPr>
              <a:t>ᴧ</a:t>
            </a:r>
            <a:r>
              <a:rPr lang="en-US" sz="3200" dirty="0" smtClean="0">
                <a:solidFill>
                  <a:srgbClr val="FDC1BB"/>
                </a:solidFill>
              </a:rPr>
              <a:t> </a:t>
            </a:r>
            <a:r>
              <a:rPr lang="en-US" sz="3000" b="1" dirty="0" smtClean="0">
                <a:solidFill>
                  <a:srgbClr val="FDC1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Central Unrounded Vowel between open and half open</a:t>
            </a:r>
            <a:endParaRPr lang="en-US" sz="3000" b="1" dirty="0">
              <a:solidFill>
                <a:srgbClr val="FDC1BB"/>
              </a:solidFill>
              <a:latin typeface="Arial" panose="020B0604020202020204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930911" y="2326295"/>
            <a:ext cx="10600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000" b="1" dirty="0" smtClean="0">
                <a:solidFill>
                  <a:srgbClr val="FDC1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200" dirty="0" smtClean="0">
                <a:solidFill>
                  <a:srgbClr val="FDC1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ǝ</a:t>
            </a:r>
            <a:r>
              <a:rPr lang="en-US" sz="3000" b="1" dirty="0" smtClean="0">
                <a:solidFill>
                  <a:srgbClr val="FDC1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Central unrounded vowel between half close and half open</a:t>
            </a:r>
            <a:endParaRPr lang="en-US" sz="3000" b="1" dirty="0">
              <a:solidFill>
                <a:srgbClr val="FDC1BB"/>
              </a:solidFill>
              <a:latin typeface="Arial" panose="020B0604020202020204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755388" y="2978632"/>
            <a:ext cx="1034804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DC1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az-Cyrl-AZ" sz="3200" b="1" dirty="0" smtClean="0">
                <a:solidFill>
                  <a:srgbClr val="FDC1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en-US" sz="3200" b="1" dirty="0" smtClean="0">
                <a:solidFill>
                  <a:srgbClr val="FDC1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3000" b="1" dirty="0" smtClean="0">
                <a:solidFill>
                  <a:srgbClr val="FDC1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3000" b="1" dirty="0">
                <a:solidFill>
                  <a:srgbClr val="FDC1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Central unrounded vowel between half close and half open</a:t>
            </a:r>
            <a:endParaRPr lang="en-US" sz="3000" b="1" dirty="0">
              <a:solidFill>
                <a:srgbClr val="FDC1BB"/>
              </a:solidFill>
              <a:latin typeface="Arial" panose="020B0604020202020204" pitchFamily="34" charset="0"/>
            </a:endParaRPr>
          </a:p>
          <a:p>
            <a:pPr lvl="0"/>
            <a:endParaRPr lang="en-US" sz="3000" b="1" dirty="0">
              <a:solidFill>
                <a:srgbClr val="FDC1BB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310258" y="1181390"/>
            <a:ext cx="3571483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500" b="1" dirty="0" smtClean="0"/>
              <a:t>Central </a:t>
            </a:r>
            <a:r>
              <a:rPr lang="en-US" sz="2500" b="1" smtClean="0"/>
              <a:t>Vowels (3)</a:t>
            </a:r>
            <a:endParaRPr lang="en-US" sz="2500" b="1" dirty="0"/>
          </a:p>
        </p:txBody>
      </p:sp>
    </p:spTree>
    <p:extLst>
      <p:ext uri="{BB962C8B-B14F-4D97-AF65-F5344CB8AC3E}">
        <p14:creationId xmlns:p14="http://schemas.microsoft.com/office/powerpoint/2010/main" val="4243226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/>
      <p:bldP spid="85" grpId="0"/>
      <p:bldP spid="8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50391" y="617330"/>
            <a:ext cx="4235856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500" b="1" dirty="0" smtClean="0"/>
              <a:t>Diphthongs </a:t>
            </a:r>
            <a:r>
              <a:rPr lang="en-US" sz="2500" b="1" dirty="0"/>
              <a:t>in </a:t>
            </a:r>
            <a:r>
              <a:rPr lang="en-US" sz="2500" b="1" dirty="0" smtClean="0"/>
              <a:t>English (8)</a:t>
            </a:r>
            <a:endParaRPr lang="en-US" sz="2500" b="1" dirty="0"/>
          </a:p>
        </p:txBody>
      </p:sp>
      <p:sp>
        <p:nvSpPr>
          <p:cNvPr id="9" name="Frame 8"/>
          <p:cNvSpPr/>
          <p:nvPr/>
        </p:nvSpPr>
        <p:spPr>
          <a:xfrm>
            <a:off x="0" y="0"/>
            <a:ext cx="12192000" cy="6857999"/>
          </a:xfrm>
          <a:prstGeom prst="frame">
            <a:avLst>
              <a:gd name="adj1" fmla="val 2596"/>
            </a:avLst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2732963" y="1655650"/>
            <a:ext cx="6656697" cy="4641083"/>
            <a:chOff x="2767651" y="1233867"/>
            <a:chExt cx="6656697" cy="4641083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2767651" y="1241945"/>
              <a:ext cx="6656697" cy="2316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2767651" y="1241945"/>
              <a:ext cx="2353284" cy="463300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9404445" y="1233867"/>
              <a:ext cx="0" cy="461707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5120935" y="5844308"/>
              <a:ext cx="4303413" cy="663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3603009" y="2798937"/>
              <a:ext cx="5821339" cy="2720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V="1">
              <a:off x="4326340" y="4339997"/>
              <a:ext cx="5098008" cy="2109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7523328" y="1241945"/>
              <a:ext cx="51179" cy="372584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4640239" y="1241945"/>
              <a:ext cx="2934268" cy="372584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3406755" y="1197675"/>
            <a:ext cx="8299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mbria" panose="02040503050406030204" pitchFamily="18" charset="0"/>
              </a:rPr>
              <a:t>Front</a:t>
            </a:r>
            <a:endParaRPr lang="en-US" sz="2000" b="1" dirty="0">
              <a:latin typeface="Cambria" panose="020405030504060302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56194" y="1197675"/>
            <a:ext cx="11828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mbria" panose="02040503050406030204" pitchFamily="18" charset="0"/>
              </a:rPr>
              <a:t>Central</a:t>
            </a:r>
            <a:endParaRPr lang="en-US" sz="2000" b="1" dirty="0">
              <a:latin typeface="Cambria" panose="020405030504060302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852731" y="1179001"/>
            <a:ext cx="11828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mbria" panose="02040503050406030204" pitchFamily="18" charset="0"/>
              </a:rPr>
              <a:t>Back</a:t>
            </a:r>
            <a:endParaRPr lang="en-US" sz="2000" b="1" dirty="0">
              <a:latin typeface="Cambria" panose="020405030504060302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501059" y="5922545"/>
            <a:ext cx="11828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mbria" panose="02040503050406030204" pitchFamily="18" charset="0"/>
              </a:rPr>
              <a:t>Open</a:t>
            </a:r>
            <a:endParaRPr lang="en-US" sz="2000" b="1" dirty="0">
              <a:latin typeface="Cambria" panose="020405030504060302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501059" y="4463283"/>
            <a:ext cx="14798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mbria" panose="02040503050406030204" pitchFamily="18" charset="0"/>
              </a:rPr>
              <a:t>Half  Open</a:t>
            </a:r>
            <a:endParaRPr lang="en-US" sz="2000" b="1" dirty="0">
              <a:latin typeface="Cambria" panose="020405030504060302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501059" y="3004021"/>
            <a:ext cx="1638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mbria" panose="02040503050406030204" pitchFamily="18" charset="0"/>
              </a:rPr>
              <a:t>Half Close</a:t>
            </a:r>
            <a:endParaRPr lang="en-US" sz="2000" b="1" dirty="0">
              <a:latin typeface="Cambria" panose="020405030504060302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468272" y="1579111"/>
            <a:ext cx="11828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mbria" panose="02040503050406030204" pitchFamily="18" charset="0"/>
              </a:rPr>
              <a:t>Close</a:t>
            </a:r>
            <a:endParaRPr lang="en-US" sz="2000" b="1" dirty="0">
              <a:latin typeface="Cambria" panose="02040503050406030204" pitchFamily="18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 rot="10800000" flipH="1">
            <a:off x="930911" y="251374"/>
            <a:ext cx="1562162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ɜ</a:t>
            </a: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Doulos SIL" panose="02000500070000020004" pitchFamily="2" charset="0"/>
              </a:rPr>
              <a:t>ː</a:t>
            </a: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2035" y="4162670"/>
            <a:ext cx="25699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/ </a:t>
            </a:r>
            <a:r>
              <a:rPr lang="en-US" sz="2800" b="1" dirty="0" err="1"/>
              <a:t>Iǝ</a:t>
            </a:r>
            <a:r>
              <a:rPr lang="en-US" sz="2800" b="1" dirty="0"/>
              <a:t>, </a:t>
            </a:r>
            <a:r>
              <a:rPr lang="en-US" sz="2800" b="1" dirty="0" err="1"/>
              <a:t>eǝ</a:t>
            </a:r>
            <a:r>
              <a:rPr lang="en-US" sz="2800" b="1" dirty="0"/>
              <a:t> and </a:t>
            </a:r>
            <a:r>
              <a:rPr lang="en-US" sz="2800" b="1" dirty="0" err="1"/>
              <a:t>uǝ</a:t>
            </a:r>
            <a:r>
              <a:rPr lang="en-US" sz="2800" b="1" dirty="0"/>
              <a:t> /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769845" y="2805010"/>
            <a:ext cx="8258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 </a:t>
            </a:r>
            <a:r>
              <a:rPr lang="en-US" sz="20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ǝ</a:t>
            </a:r>
            <a:r>
              <a:rPr lang="en-US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/</a:t>
            </a:r>
            <a:endParaRPr lang="en-US" sz="2400" b="1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5456194" y="3266675"/>
            <a:ext cx="1894632" cy="2122893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3978468" y="3770073"/>
            <a:ext cx="8739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 </a:t>
            </a:r>
            <a:r>
              <a:rPr lang="en-US" sz="20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24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ǝ</a:t>
            </a:r>
            <a:r>
              <a:rPr lang="en-US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/</a:t>
            </a:r>
            <a:endParaRPr lang="en-US" sz="2400" b="1" dirty="0"/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4781490" y="4110226"/>
            <a:ext cx="2536989" cy="1405694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7488640" y="2723600"/>
            <a:ext cx="8739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 </a:t>
            </a:r>
            <a:r>
              <a:rPr lang="en-US" sz="20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en-US" sz="24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ǝ</a:t>
            </a:r>
            <a:r>
              <a:rPr lang="en-US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/</a:t>
            </a:r>
            <a:endParaRPr lang="en-US" sz="2400" b="1" dirty="0"/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7715758" y="3125516"/>
            <a:ext cx="24802" cy="2238583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300788" y="3362877"/>
            <a:ext cx="4235856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500" b="1" dirty="0" smtClean="0"/>
              <a:t>Centering Diphthongs</a:t>
            </a:r>
            <a:endParaRPr lang="en-US" sz="2500" b="1" dirty="0"/>
          </a:p>
        </p:txBody>
      </p:sp>
    </p:spTree>
    <p:extLst>
      <p:ext uri="{BB962C8B-B14F-4D97-AF65-F5344CB8AC3E}">
        <p14:creationId xmlns:p14="http://schemas.microsoft.com/office/powerpoint/2010/main" val="764002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/>
      <p:bldP spid="15" grpId="0"/>
      <p:bldP spid="16" grpId="0"/>
      <p:bldP spid="17" grpId="0"/>
      <p:bldP spid="18" grpId="0"/>
      <p:bldP spid="19" grpId="0"/>
      <p:bldP spid="11" grpId="0"/>
      <p:bldP spid="43" grpId="0"/>
      <p:bldP spid="4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ame 8"/>
          <p:cNvSpPr/>
          <p:nvPr/>
        </p:nvSpPr>
        <p:spPr>
          <a:xfrm>
            <a:off x="0" y="0"/>
            <a:ext cx="12192000" cy="6857999"/>
          </a:xfrm>
          <a:prstGeom prst="frame">
            <a:avLst>
              <a:gd name="adj1" fmla="val 2596"/>
            </a:avLst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 rot="10800000" flipH="1">
            <a:off x="930911" y="251374"/>
            <a:ext cx="1562162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ɜ</a:t>
            </a: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Doulos SIL" panose="02000500070000020004" pitchFamily="2" charset="0"/>
              </a:rPr>
              <a:t>ː</a:t>
            </a: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049664" y="1666058"/>
            <a:ext cx="116619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000" b="1" dirty="0" smtClean="0">
                <a:solidFill>
                  <a:srgbClr val="FDC1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000" b="1" dirty="0" err="1">
                <a:solidFill>
                  <a:srgbClr val="FDC1BB"/>
                </a:solidFill>
                <a:latin typeface="+mj-lt"/>
                <a:cs typeface="Times New Roman" panose="02020603050405020304" pitchFamily="18" charset="0"/>
              </a:rPr>
              <a:t>l</a:t>
            </a:r>
            <a:r>
              <a:rPr lang="en-US" sz="3200" dirty="0" err="1" smtClean="0">
                <a:solidFill>
                  <a:srgbClr val="FDC1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ǝ</a:t>
            </a:r>
            <a:r>
              <a:rPr lang="en-US" sz="3200" dirty="0" smtClean="0">
                <a:solidFill>
                  <a:srgbClr val="FDC1BB"/>
                </a:solidFill>
              </a:rPr>
              <a:t> </a:t>
            </a:r>
            <a:r>
              <a:rPr lang="en-US" sz="3000" b="1" dirty="0" smtClean="0">
                <a:solidFill>
                  <a:srgbClr val="FDC1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A glide from </a:t>
            </a:r>
            <a:r>
              <a:rPr lang="en-US" sz="3000" b="1" dirty="0" err="1" smtClean="0">
                <a:solidFill>
                  <a:srgbClr val="FDC1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Centralised</a:t>
            </a:r>
            <a:r>
              <a:rPr lang="en-US" sz="3000" b="1" dirty="0" smtClean="0">
                <a:solidFill>
                  <a:srgbClr val="FDC1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front </a:t>
            </a:r>
            <a:r>
              <a:rPr lang="en-US" sz="3000" b="1" dirty="0" err="1" smtClean="0">
                <a:solidFill>
                  <a:srgbClr val="FDC1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halfclose</a:t>
            </a:r>
            <a:r>
              <a:rPr lang="en-US" sz="3000" b="1" dirty="0" smtClean="0">
                <a:solidFill>
                  <a:srgbClr val="FDC1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unrounded vowel to /ǝ/ </a:t>
            </a:r>
            <a:endParaRPr lang="en-US" sz="3000" b="1" dirty="0">
              <a:solidFill>
                <a:srgbClr val="FDC1BB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57925" y="773735"/>
            <a:ext cx="3571483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500" b="1" dirty="0" err="1" smtClean="0"/>
              <a:t>Centring</a:t>
            </a:r>
            <a:r>
              <a:rPr lang="en-US" sz="2500" b="1" dirty="0" smtClean="0"/>
              <a:t> Diphthongs (3)</a:t>
            </a:r>
            <a:endParaRPr lang="en-US" sz="2500" b="1" dirty="0"/>
          </a:p>
        </p:txBody>
      </p:sp>
      <p:sp>
        <p:nvSpPr>
          <p:cNvPr id="12" name="Rectangle 11"/>
          <p:cNvSpPr/>
          <p:nvPr/>
        </p:nvSpPr>
        <p:spPr>
          <a:xfrm>
            <a:off x="5717399" y="750652"/>
            <a:ext cx="25699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/ </a:t>
            </a:r>
            <a:r>
              <a:rPr lang="en-US" sz="2800" b="1" dirty="0" err="1"/>
              <a:t>Iǝ</a:t>
            </a:r>
            <a:r>
              <a:rPr lang="en-US" sz="2800" b="1" dirty="0"/>
              <a:t>, </a:t>
            </a:r>
            <a:r>
              <a:rPr lang="en-US" sz="2800" b="1" dirty="0" err="1"/>
              <a:t>eǝ</a:t>
            </a:r>
            <a:r>
              <a:rPr lang="en-US" sz="2800" b="1" dirty="0"/>
              <a:t> and </a:t>
            </a:r>
            <a:r>
              <a:rPr lang="en-US" sz="2800" b="1" dirty="0" err="1"/>
              <a:t>uǝ</a:t>
            </a:r>
            <a:r>
              <a:rPr lang="en-US" sz="2800" b="1" dirty="0"/>
              <a:t> /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49663" y="2631902"/>
            <a:ext cx="11661995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000" b="1" dirty="0" smtClean="0">
                <a:solidFill>
                  <a:srgbClr val="FDC1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800" b="1" dirty="0" err="1" smtClean="0">
                <a:solidFill>
                  <a:srgbClr val="FDC1BB"/>
                </a:solidFill>
                <a:latin typeface="+mj-lt"/>
                <a:cs typeface="Times New Roman" panose="02020603050405020304" pitchFamily="18" charset="0"/>
              </a:rPr>
              <a:t>e</a:t>
            </a:r>
            <a:r>
              <a:rPr lang="en-US" sz="3200" dirty="0" err="1" smtClean="0">
                <a:solidFill>
                  <a:srgbClr val="FDC1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ǝ</a:t>
            </a:r>
            <a:r>
              <a:rPr lang="en-US" sz="3200" dirty="0" smtClean="0">
                <a:solidFill>
                  <a:srgbClr val="FDC1BB"/>
                </a:solidFill>
              </a:rPr>
              <a:t> </a:t>
            </a:r>
            <a:r>
              <a:rPr lang="en-US" sz="3000" b="1" dirty="0" smtClean="0">
                <a:solidFill>
                  <a:srgbClr val="FDC1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A glide from front unrounded vowel between </a:t>
            </a:r>
            <a:r>
              <a:rPr lang="en-US" sz="3000" b="1" dirty="0" err="1" smtClean="0">
                <a:solidFill>
                  <a:srgbClr val="FDC1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halfopen</a:t>
            </a:r>
            <a:r>
              <a:rPr lang="en-US" sz="3000" b="1" dirty="0" smtClean="0">
                <a:solidFill>
                  <a:srgbClr val="FDC1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3000" b="1" dirty="0" err="1" smtClean="0">
                <a:solidFill>
                  <a:srgbClr val="FDC1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halfclose</a:t>
            </a:r>
            <a:r>
              <a:rPr lang="en-US" sz="3000" b="1" dirty="0" smtClean="0">
                <a:solidFill>
                  <a:srgbClr val="FDC1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/ǝ/ </a:t>
            </a:r>
            <a:endParaRPr lang="en-US" sz="3000" b="1" dirty="0">
              <a:solidFill>
                <a:srgbClr val="FDC1BB"/>
              </a:solidFill>
              <a:latin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0005" y="3969640"/>
            <a:ext cx="116619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000" b="1" dirty="0" smtClean="0">
                <a:solidFill>
                  <a:srgbClr val="FDC1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800" b="1" dirty="0" err="1" smtClean="0">
                <a:solidFill>
                  <a:srgbClr val="FDC1BB"/>
                </a:solidFill>
                <a:latin typeface="+mj-lt"/>
                <a:cs typeface="Times New Roman" panose="02020603050405020304" pitchFamily="18" charset="0"/>
              </a:rPr>
              <a:t>u</a:t>
            </a:r>
            <a:r>
              <a:rPr lang="en-US" sz="3200" dirty="0" err="1" smtClean="0">
                <a:solidFill>
                  <a:srgbClr val="FDC1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ǝ</a:t>
            </a:r>
            <a:r>
              <a:rPr lang="en-US" sz="3200" dirty="0" smtClean="0">
                <a:solidFill>
                  <a:srgbClr val="FDC1BB"/>
                </a:solidFill>
              </a:rPr>
              <a:t> </a:t>
            </a:r>
            <a:r>
              <a:rPr lang="en-US" sz="3000" b="1" dirty="0" smtClean="0">
                <a:solidFill>
                  <a:srgbClr val="FDC1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A </a:t>
            </a:r>
            <a:r>
              <a:rPr lang="en-US" sz="3000" b="1" smtClean="0">
                <a:solidFill>
                  <a:srgbClr val="FDC1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glide from </a:t>
            </a:r>
            <a:r>
              <a:rPr lang="en-US" sz="3000" b="1" dirty="0" smtClean="0">
                <a:solidFill>
                  <a:srgbClr val="FDC1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centralized back </a:t>
            </a:r>
            <a:r>
              <a:rPr lang="en-US" sz="3000" b="1" dirty="0" err="1" smtClean="0">
                <a:solidFill>
                  <a:srgbClr val="FDC1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halfclose</a:t>
            </a:r>
            <a:r>
              <a:rPr lang="en-US" sz="3000" b="1" dirty="0" smtClean="0">
                <a:solidFill>
                  <a:srgbClr val="FDC1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rounded vowel to /ǝ/ </a:t>
            </a:r>
            <a:endParaRPr lang="en-US" sz="3000" b="1" dirty="0">
              <a:solidFill>
                <a:srgbClr val="FDC1BB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933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/>
      <p:bldP spid="1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50391" y="617330"/>
            <a:ext cx="4235856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500" b="1" dirty="0" smtClean="0"/>
              <a:t>Diphthongs </a:t>
            </a:r>
            <a:r>
              <a:rPr lang="en-US" sz="2500" b="1" dirty="0"/>
              <a:t>in </a:t>
            </a:r>
            <a:r>
              <a:rPr lang="en-US" sz="2500" b="1" dirty="0" smtClean="0"/>
              <a:t>English (8)</a:t>
            </a:r>
            <a:endParaRPr lang="en-US" sz="2500" b="1" dirty="0"/>
          </a:p>
        </p:txBody>
      </p:sp>
      <p:sp>
        <p:nvSpPr>
          <p:cNvPr id="9" name="Frame 8"/>
          <p:cNvSpPr/>
          <p:nvPr/>
        </p:nvSpPr>
        <p:spPr>
          <a:xfrm>
            <a:off x="0" y="0"/>
            <a:ext cx="12192000" cy="6857999"/>
          </a:xfrm>
          <a:prstGeom prst="frame">
            <a:avLst>
              <a:gd name="adj1" fmla="val 2596"/>
            </a:avLst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2732963" y="1655650"/>
            <a:ext cx="6656697" cy="4641083"/>
            <a:chOff x="2767651" y="1233867"/>
            <a:chExt cx="6656697" cy="4641083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2767651" y="1241945"/>
              <a:ext cx="6656697" cy="2316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2767651" y="1241945"/>
              <a:ext cx="2353284" cy="463300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9404445" y="1233867"/>
              <a:ext cx="0" cy="461707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5120935" y="5844308"/>
              <a:ext cx="4303413" cy="663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3603009" y="2798937"/>
              <a:ext cx="5821339" cy="2720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V="1">
              <a:off x="4326340" y="4339997"/>
              <a:ext cx="5098008" cy="2109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7523328" y="1241945"/>
              <a:ext cx="51179" cy="372584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4640239" y="1241945"/>
              <a:ext cx="2934268" cy="372584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3406755" y="1197675"/>
            <a:ext cx="8299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mbria" panose="02040503050406030204" pitchFamily="18" charset="0"/>
              </a:rPr>
              <a:t>Front</a:t>
            </a:r>
            <a:endParaRPr lang="en-US" sz="2000" b="1" dirty="0">
              <a:latin typeface="Cambria" panose="020405030504060302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56194" y="1197675"/>
            <a:ext cx="11828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mbria" panose="02040503050406030204" pitchFamily="18" charset="0"/>
              </a:rPr>
              <a:t>Central</a:t>
            </a:r>
            <a:endParaRPr lang="en-US" sz="2000" b="1" dirty="0">
              <a:latin typeface="Cambria" panose="020405030504060302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852731" y="1179001"/>
            <a:ext cx="11828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mbria" panose="02040503050406030204" pitchFamily="18" charset="0"/>
              </a:rPr>
              <a:t>Back</a:t>
            </a:r>
            <a:endParaRPr lang="en-US" sz="2000" b="1" dirty="0">
              <a:latin typeface="Cambria" panose="020405030504060302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501059" y="5922545"/>
            <a:ext cx="11828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mbria" panose="02040503050406030204" pitchFamily="18" charset="0"/>
              </a:rPr>
              <a:t>Open</a:t>
            </a:r>
            <a:endParaRPr lang="en-US" sz="2000" b="1" dirty="0">
              <a:latin typeface="Cambria" panose="020405030504060302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501059" y="4463283"/>
            <a:ext cx="14798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mbria" panose="02040503050406030204" pitchFamily="18" charset="0"/>
              </a:rPr>
              <a:t>Half  Open</a:t>
            </a:r>
            <a:endParaRPr lang="en-US" sz="2000" b="1" dirty="0">
              <a:latin typeface="Cambria" panose="020405030504060302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501059" y="3004021"/>
            <a:ext cx="1638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mbria" panose="02040503050406030204" pitchFamily="18" charset="0"/>
              </a:rPr>
              <a:t>Half Close</a:t>
            </a:r>
            <a:endParaRPr lang="en-US" sz="2000" b="1" dirty="0">
              <a:latin typeface="Cambria" panose="020405030504060302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468272" y="1579111"/>
            <a:ext cx="11828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mbria" panose="02040503050406030204" pitchFamily="18" charset="0"/>
              </a:rPr>
              <a:t>Close</a:t>
            </a:r>
            <a:endParaRPr lang="en-US" sz="2000" b="1" dirty="0">
              <a:latin typeface="Cambria" panose="02040503050406030204" pitchFamily="18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 rot="10800000" flipH="1">
            <a:off x="930911" y="251374"/>
            <a:ext cx="1562162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ɜ</a:t>
            </a: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Doulos SIL" panose="02000500070000020004" pitchFamily="2" charset="0"/>
              </a:rPr>
              <a:t>ː</a:t>
            </a: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978468" y="3770073"/>
            <a:ext cx="7072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28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22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endParaRPr lang="en-US" sz="2400" b="1" dirty="0"/>
          </a:p>
        </p:txBody>
      </p:sp>
      <p:cxnSp>
        <p:nvCxnSpPr>
          <p:cNvPr id="44" name="Straight Arrow Connector 43"/>
          <p:cNvCxnSpPr/>
          <p:nvPr/>
        </p:nvCxnSpPr>
        <p:spPr>
          <a:xfrm flipV="1">
            <a:off x="4507037" y="3143878"/>
            <a:ext cx="1007160" cy="706787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37" idx="1"/>
          </p:cNvCxnSpPr>
          <p:nvPr/>
        </p:nvCxnSpPr>
        <p:spPr>
          <a:xfrm flipH="1" flipV="1">
            <a:off x="5610538" y="3081001"/>
            <a:ext cx="3123478" cy="2258326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6647510" y="5773513"/>
            <a:ext cx="7072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28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2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endParaRPr lang="en-US" sz="2400" b="1" dirty="0"/>
          </a:p>
        </p:txBody>
      </p:sp>
      <p:sp>
        <p:nvSpPr>
          <p:cNvPr id="37" name="Rectangle 36"/>
          <p:cNvSpPr/>
          <p:nvPr/>
        </p:nvSpPr>
        <p:spPr>
          <a:xfrm>
            <a:off x="8734016" y="5077717"/>
            <a:ext cx="6783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l-GR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ͻ</a:t>
            </a:r>
            <a:r>
              <a:rPr lang="en-US" sz="2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endParaRPr lang="en-US" sz="2400" b="1" dirty="0"/>
          </a:p>
        </p:txBody>
      </p:sp>
      <p:cxnSp>
        <p:nvCxnSpPr>
          <p:cNvPr id="33" name="Straight Arrow Connector 32"/>
          <p:cNvCxnSpPr/>
          <p:nvPr/>
        </p:nvCxnSpPr>
        <p:spPr>
          <a:xfrm flipH="1" flipV="1">
            <a:off x="5558969" y="3110029"/>
            <a:ext cx="1399866" cy="2772117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6170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/>
      <p:bldP spid="15" grpId="0"/>
      <p:bldP spid="16" grpId="0"/>
      <p:bldP spid="17" grpId="0"/>
      <p:bldP spid="18" grpId="0"/>
      <p:bldP spid="19" grpId="0"/>
      <p:bldP spid="43" grpId="0"/>
      <p:bldP spid="36" grpId="0"/>
      <p:bldP spid="3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ame 8"/>
          <p:cNvSpPr/>
          <p:nvPr/>
        </p:nvSpPr>
        <p:spPr>
          <a:xfrm>
            <a:off x="0" y="0"/>
            <a:ext cx="12192000" cy="6857999"/>
          </a:xfrm>
          <a:prstGeom prst="frame">
            <a:avLst>
              <a:gd name="adj1" fmla="val 2596"/>
            </a:avLst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 rot="10800000" flipH="1">
            <a:off x="930911" y="251374"/>
            <a:ext cx="1562162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ɜ</a:t>
            </a: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Doulos SIL" panose="02000500070000020004" pitchFamily="2" charset="0"/>
              </a:rPr>
              <a:t>ː</a:t>
            </a: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05087" y="1608545"/>
            <a:ext cx="11661995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000" b="1" dirty="0" smtClean="0">
                <a:solidFill>
                  <a:srgbClr val="FDC1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/e</a:t>
            </a:r>
            <a:r>
              <a:rPr lang="en-US" sz="2000" b="1" dirty="0" smtClean="0">
                <a:solidFill>
                  <a:srgbClr val="FDC1BB"/>
                </a:solidFill>
                <a:latin typeface="+mj-lt"/>
                <a:cs typeface="Times New Roman" panose="02020603050405020304" pitchFamily="18" charset="0"/>
              </a:rPr>
              <a:t>l</a:t>
            </a:r>
            <a:r>
              <a:rPr lang="en-US" sz="3200" dirty="0" smtClean="0">
                <a:solidFill>
                  <a:srgbClr val="FDC1BB"/>
                </a:solidFill>
              </a:rPr>
              <a:t> </a:t>
            </a:r>
            <a:r>
              <a:rPr lang="en-US" sz="3000" b="1" dirty="0" smtClean="0">
                <a:solidFill>
                  <a:srgbClr val="FDC1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A glide front unrounded vowel between half close and </a:t>
            </a:r>
          </a:p>
          <a:p>
            <a:pPr lvl="0"/>
            <a:r>
              <a:rPr lang="en-US" sz="3000" b="1" dirty="0">
                <a:solidFill>
                  <a:srgbClr val="FDC1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000" b="1" dirty="0" smtClean="0">
                <a:solidFill>
                  <a:srgbClr val="FDC1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half open to /</a:t>
            </a:r>
            <a:r>
              <a:rPr lang="en-US" sz="3000" b="1" dirty="0">
                <a:solidFill>
                  <a:srgbClr val="FDC1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000" b="1" dirty="0" smtClean="0">
                <a:solidFill>
                  <a:srgbClr val="FDC1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endParaRPr lang="en-US" sz="3000" b="1" dirty="0">
              <a:solidFill>
                <a:srgbClr val="FDC1BB"/>
              </a:solidFill>
              <a:latin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30911" y="2859334"/>
            <a:ext cx="116619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000" b="1" dirty="0" smtClean="0">
                <a:solidFill>
                  <a:srgbClr val="FDC1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800" b="1" dirty="0" smtClean="0">
                <a:solidFill>
                  <a:srgbClr val="FDC1BB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a</a:t>
            </a:r>
            <a:r>
              <a:rPr lang="en-US" sz="2200" b="1" dirty="0" smtClean="0">
                <a:solidFill>
                  <a:srgbClr val="FDC1BB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l</a:t>
            </a:r>
            <a:r>
              <a:rPr lang="en-US" sz="3200" dirty="0" smtClean="0">
                <a:solidFill>
                  <a:srgbClr val="FDC1BB"/>
                </a:solidFill>
              </a:rPr>
              <a:t> </a:t>
            </a:r>
            <a:r>
              <a:rPr lang="en-US" sz="3000" b="1" dirty="0" smtClean="0">
                <a:solidFill>
                  <a:srgbClr val="FDC1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A glide from front open unrounded vowel to /</a:t>
            </a:r>
            <a:r>
              <a:rPr lang="en-US" sz="2400" b="1" dirty="0" smtClean="0">
                <a:solidFill>
                  <a:srgbClr val="FDC1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000" b="1" dirty="0" smtClean="0">
                <a:solidFill>
                  <a:srgbClr val="FDC1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endParaRPr lang="en-US" sz="3000" b="1" dirty="0">
              <a:solidFill>
                <a:srgbClr val="FDC1BB"/>
              </a:solidFill>
              <a:latin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0005" y="3969640"/>
            <a:ext cx="116619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000" b="1" dirty="0" smtClean="0">
                <a:solidFill>
                  <a:srgbClr val="FDC1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l-GR" sz="3600" b="1" dirty="0" smtClean="0">
                <a:solidFill>
                  <a:srgbClr val="FDC1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ͻ</a:t>
            </a:r>
            <a:r>
              <a:rPr lang="en-US" sz="2400" b="1" dirty="0" smtClean="0">
                <a:solidFill>
                  <a:srgbClr val="FDC1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200" dirty="0" smtClean="0">
                <a:solidFill>
                  <a:srgbClr val="FDC1BB"/>
                </a:solidFill>
              </a:rPr>
              <a:t> </a:t>
            </a:r>
            <a:r>
              <a:rPr lang="en-US" sz="3000" b="1" dirty="0" smtClean="0">
                <a:solidFill>
                  <a:srgbClr val="FDC1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A glide from back rounded vowel between half open and </a:t>
            </a:r>
          </a:p>
          <a:p>
            <a:pPr lvl="0"/>
            <a:r>
              <a:rPr lang="en-US" sz="3000" b="1" dirty="0">
                <a:solidFill>
                  <a:srgbClr val="FDC1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000" b="1" dirty="0" smtClean="0">
                <a:solidFill>
                  <a:srgbClr val="FDC1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 to /</a:t>
            </a:r>
            <a:r>
              <a:rPr lang="en-US" sz="2200" b="1" dirty="0" smtClean="0">
                <a:solidFill>
                  <a:srgbClr val="FDC1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000" b="1" dirty="0" smtClean="0">
                <a:solidFill>
                  <a:srgbClr val="FDC1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endParaRPr lang="en-US" sz="3000" b="1" dirty="0">
              <a:solidFill>
                <a:srgbClr val="FDC1BB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912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/>
      <p:bldP spid="13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50391" y="617330"/>
            <a:ext cx="4235856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500" b="1" dirty="0" smtClean="0"/>
              <a:t>Diphthongs </a:t>
            </a:r>
            <a:r>
              <a:rPr lang="en-US" sz="2500" b="1" dirty="0"/>
              <a:t>in </a:t>
            </a:r>
            <a:r>
              <a:rPr lang="en-US" sz="2500" b="1" dirty="0" smtClean="0"/>
              <a:t>English (8)</a:t>
            </a:r>
            <a:endParaRPr lang="en-US" sz="2500" b="1" dirty="0"/>
          </a:p>
        </p:txBody>
      </p:sp>
      <p:sp>
        <p:nvSpPr>
          <p:cNvPr id="9" name="Frame 8"/>
          <p:cNvSpPr/>
          <p:nvPr/>
        </p:nvSpPr>
        <p:spPr>
          <a:xfrm>
            <a:off x="0" y="0"/>
            <a:ext cx="12192000" cy="6857999"/>
          </a:xfrm>
          <a:prstGeom prst="frame">
            <a:avLst>
              <a:gd name="adj1" fmla="val 2596"/>
            </a:avLst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2732963" y="1655650"/>
            <a:ext cx="6656697" cy="4641083"/>
            <a:chOff x="2767651" y="1233867"/>
            <a:chExt cx="6656697" cy="4641083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2767651" y="1241945"/>
              <a:ext cx="6656697" cy="2316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2767651" y="1241945"/>
              <a:ext cx="2353284" cy="463300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9404445" y="1233867"/>
              <a:ext cx="0" cy="461707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5120935" y="5844308"/>
              <a:ext cx="4303413" cy="663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3603009" y="2798937"/>
              <a:ext cx="5821339" cy="2720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V="1">
              <a:off x="4326340" y="4339997"/>
              <a:ext cx="5098008" cy="2109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7523328" y="1241945"/>
              <a:ext cx="51179" cy="372584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4640239" y="1241945"/>
              <a:ext cx="2934268" cy="372584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3406755" y="1197675"/>
            <a:ext cx="8299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mbria" panose="02040503050406030204" pitchFamily="18" charset="0"/>
              </a:rPr>
              <a:t>Front</a:t>
            </a:r>
            <a:endParaRPr lang="en-US" sz="2000" b="1" dirty="0">
              <a:latin typeface="Cambria" panose="020405030504060302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56194" y="1197675"/>
            <a:ext cx="11828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mbria" panose="02040503050406030204" pitchFamily="18" charset="0"/>
              </a:rPr>
              <a:t>Central</a:t>
            </a:r>
            <a:endParaRPr lang="en-US" sz="2000" b="1" dirty="0">
              <a:latin typeface="Cambria" panose="020405030504060302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852731" y="1179001"/>
            <a:ext cx="11828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mbria" panose="02040503050406030204" pitchFamily="18" charset="0"/>
              </a:rPr>
              <a:t>Back</a:t>
            </a:r>
            <a:endParaRPr lang="en-US" sz="2000" b="1" dirty="0">
              <a:latin typeface="Cambria" panose="020405030504060302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501059" y="5922545"/>
            <a:ext cx="11828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mbria" panose="02040503050406030204" pitchFamily="18" charset="0"/>
              </a:rPr>
              <a:t>Open</a:t>
            </a:r>
            <a:endParaRPr lang="en-US" sz="2000" b="1" dirty="0">
              <a:latin typeface="Cambria" panose="020405030504060302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501059" y="4463283"/>
            <a:ext cx="14798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mbria" panose="02040503050406030204" pitchFamily="18" charset="0"/>
              </a:rPr>
              <a:t>Half  Open</a:t>
            </a:r>
            <a:endParaRPr lang="en-US" sz="2000" b="1" dirty="0">
              <a:latin typeface="Cambria" panose="020405030504060302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501059" y="3004021"/>
            <a:ext cx="1638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mbria" panose="02040503050406030204" pitchFamily="18" charset="0"/>
              </a:rPr>
              <a:t>Half Close</a:t>
            </a:r>
            <a:endParaRPr lang="en-US" sz="2000" b="1" dirty="0">
              <a:latin typeface="Cambria" panose="020405030504060302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468272" y="1579111"/>
            <a:ext cx="11828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mbria" panose="02040503050406030204" pitchFamily="18" charset="0"/>
              </a:rPr>
              <a:t>Close</a:t>
            </a:r>
            <a:endParaRPr lang="en-US" sz="2000" b="1" dirty="0">
              <a:latin typeface="Cambria" panose="02040503050406030204" pitchFamily="18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 rot="10800000" flipH="1">
            <a:off x="930911" y="251374"/>
            <a:ext cx="1562162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ɜ</a:t>
            </a: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Doulos SIL" panose="02000500070000020004" pitchFamily="2" charset="0"/>
              </a:rPr>
              <a:t>ː</a:t>
            </a: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465587" y="5647248"/>
            <a:ext cx="8210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</a:t>
            </a:r>
            <a:r>
              <a:rPr lang="en-US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endParaRPr lang="en-US" sz="2400" b="1" dirty="0"/>
          </a:p>
        </p:txBody>
      </p:sp>
      <p:cxnSp>
        <p:nvCxnSpPr>
          <p:cNvPr id="33" name="Straight Arrow Connector 32"/>
          <p:cNvCxnSpPr/>
          <p:nvPr/>
        </p:nvCxnSpPr>
        <p:spPr>
          <a:xfrm flipH="1" flipV="1">
            <a:off x="7662310" y="3077890"/>
            <a:ext cx="51576" cy="2602926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6623194" y="3862835"/>
            <a:ext cx="8210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ǝ</a:t>
            </a:r>
            <a:r>
              <a:rPr lang="en-US" sz="28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en-US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endParaRPr lang="en-US" sz="2400" b="1" dirty="0"/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7157411" y="3079744"/>
            <a:ext cx="445076" cy="805513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2642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/>
      <p:bldP spid="15" grpId="0"/>
      <p:bldP spid="16" grpId="0"/>
      <p:bldP spid="17" grpId="0"/>
      <p:bldP spid="18" grpId="0"/>
      <p:bldP spid="19" grpId="0"/>
      <p:bldP spid="36" grpId="0"/>
      <p:bldP spid="2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ame 8"/>
          <p:cNvSpPr/>
          <p:nvPr/>
        </p:nvSpPr>
        <p:spPr>
          <a:xfrm>
            <a:off x="0" y="0"/>
            <a:ext cx="12192000" cy="6857999"/>
          </a:xfrm>
          <a:prstGeom prst="frame">
            <a:avLst>
              <a:gd name="adj1" fmla="val 2596"/>
            </a:avLst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 rot="10800000" flipH="1">
            <a:off x="930911" y="251374"/>
            <a:ext cx="1562162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ɜ</a:t>
            </a: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Doulos SIL" panose="02000500070000020004" pitchFamily="2" charset="0"/>
              </a:rPr>
              <a:t>ː</a:t>
            </a: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40774" y="1692433"/>
            <a:ext cx="11661995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000" b="1" dirty="0" smtClean="0">
                <a:solidFill>
                  <a:srgbClr val="FDC1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800" b="1" dirty="0" err="1" smtClean="0">
                <a:solidFill>
                  <a:srgbClr val="FDC1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ǝ</a:t>
            </a:r>
            <a:r>
              <a:rPr lang="en-US" sz="2200" b="1" dirty="0" err="1" smtClean="0">
                <a:solidFill>
                  <a:srgbClr val="FDC1BB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u</a:t>
            </a:r>
            <a:r>
              <a:rPr lang="en-US" sz="3200" dirty="0" smtClean="0">
                <a:solidFill>
                  <a:srgbClr val="FDC1BB"/>
                </a:solidFill>
              </a:rPr>
              <a:t> </a:t>
            </a:r>
            <a:r>
              <a:rPr lang="en-US" sz="3000" b="1" dirty="0" smtClean="0">
                <a:solidFill>
                  <a:srgbClr val="FDC1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A glide from central unrounded vowel between half close</a:t>
            </a:r>
          </a:p>
          <a:p>
            <a:pPr lvl="0"/>
            <a:r>
              <a:rPr lang="en-US" sz="3000" b="1" dirty="0" smtClean="0">
                <a:solidFill>
                  <a:srgbClr val="FDC1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half open to /</a:t>
            </a:r>
            <a:r>
              <a:rPr lang="en-US" sz="2400" b="1" dirty="0" smtClean="0">
                <a:solidFill>
                  <a:srgbClr val="FDC1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3000" b="1" dirty="0" smtClean="0">
                <a:solidFill>
                  <a:srgbClr val="FDC1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endParaRPr lang="en-US" sz="3000" b="1" dirty="0">
              <a:solidFill>
                <a:srgbClr val="FDC1BB"/>
              </a:solidFill>
              <a:latin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40774" y="3573589"/>
            <a:ext cx="116619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000" b="1" dirty="0" smtClean="0">
                <a:solidFill>
                  <a:srgbClr val="FDC1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dirty="0" smtClean="0">
                <a:solidFill>
                  <a:srgbClr val="FDC1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</a:t>
            </a:r>
            <a:r>
              <a:rPr lang="en-US" sz="3200" dirty="0" smtClean="0">
                <a:solidFill>
                  <a:srgbClr val="FDC1BB"/>
                </a:solidFill>
              </a:rPr>
              <a:t> </a:t>
            </a:r>
            <a:r>
              <a:rPr lang="en-US" sz="3000" b="1" dirty="0" smtClean="0">
                <a:solidFill>
                  <a:srgbClr val="FDC1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A glide from back open unrounded vowel to /</a:t>
            </a:r>
            <a:r>
              <a:rPr lang="en-US" sz="2800" b="1" dirty="0" smtClean="0">
                <a:solidFill>
                  <a:srgbClr val="FDC1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3000" b="1" dirty="0" smtClean="0">
                <a:solidFill>
                  <a:srgbClr val="FDC1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endParaRPr lang="en-US" sz="3000" b="1" dirty="0">
              <a:solidFill>
                <a:srgbClr val="FDC1BB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267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ame 8"/>
          <p:cNvSpPr/>
          <p:nvPr/>
        </p:nvSpPr>
        <p:spPr>
          <a:xfrm>
            <a:off x="0" y="0"/>
            <a:ext cx="12192000" cy="6857999"/>
          </a:xfrm>
          <a:prstGeom prst="frame">
            <a:avLst>
              <a:gd name="adj1" fmla="val 2596"/>
            </a:avLst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 rot="10800000" flipH="1">
            <a:off x="930911" y="251374"/>
            <a:ext cx="1562162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ɜ</a:t>
            </a: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Doulos SIL" panose="02000500070000020004" pitchFamily="2" charset="0"/>
              </a:rPr>
              <a:t>ː</a:t>
            </a: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40774" y="1692433"/>
            <a:ext cx="1166199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000" b="1" dirty="0" smtClean="0">
                <a:solidFill>
                  <a:srgbClr val="FDC1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 a note on Letters and sounds</a:t>
            </a:r>
          </a:p>
          <a:p>
            <a:pPr lvl="0"/>
            <a:endParaRPr lang="en-US" sz="3000" b="1" dirty="0">
              <a:solidFill>
                <a:srgbClr val="FDC1B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000" b="1" dirty="0" smtClean="0">
                <a:solidFill>
                  <a:srgbClr val="FDC1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Organs of Speech</a:t>
            </a:r>
          </a:p>
          <a:p>
            <a:pPr lvl="0"/>
            <a:endParaRPr lang="en-US" sz="3000" b="1" dirty="0">
              <a:solidFill>
                <a:srgbClr val="FDC1B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000" b="1" dirty="0" smtClean="0">
                <a:solidFill>
                  <a:srgbClr val="FDC1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Sounds and Three term labels</a:t>
            </a:r>
            <a:endParaRPr lang="en-US" sz="3000" b="1" dirty="0">
              <a:solidFill>
                <a:srgbClr val="FDC1BB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327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50391" y="617330"/>
            <a:ext cx="3845932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500" b="1" dirty="0" smtClean="0"/>
              <a:t>Vowels </a:t>
            </a:r>
            <a:r>
              <a:rPr lang="en-US" sz="2500" b="1" dirty="0"/>
              <a:t>in </a:t>
            </a:r>
            <a:r>
              <a:rPr lang="en-US" sz="2500" b="1" dirty="0" smtClean="0"/>
              <a:t>English (20)</a:t>
            </a:r>
            <a:endParaRPr lang="en-US" sz="2500" b="1" dirty="0"/>
          </a:p>
        </p:txBody>
      </p:sp>
      <p:sp>
        <p:nvSpPr>
          <p:cNvPr id="9" name="Frame 8"/>
          <p:cNvSpPr/>
          <p:nvPr/>
        </p:nvSpPr>
        <p:spPr>
          <a:xfrm>
            <a:off x="0" y="0"/>
            <a:ext cx="12192000" cy="6857999"/>
          </a:xfrm>
          <a:prstGeom prst="frame">
            <a:avLst>
              <a:gd name="adj1" fmla="val 2596"/>
            </a:avLst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28331" y="1608641"/>
            <a:ext cx="10490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mbria" panose="02040503050406030204" pitchFamily="18" charset="0"/>
              </a:rPr>
              <a:t>Front Vowels</a:t>
            </a:r>
            <a:endParaRPr lang="en-US" sz="2000" b="1" dirty="0">
              <a:latin typeface="Cambria" panose="020405030504060302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65012" y="2526995"/>
            <a:ext cx="10175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 smtClean="0">
                <a:latin typeface="Arial" panose="020B0604020202020204" pitchFamily="34" charset="0"/>
              </a:rPr>
              <a:t> /</a:t>
            </a:r>
            <a:r>
              <a:rPr lang="en-US" sz="2000" b="1" dirty="0" err="1">
                <a:latin typeface="Arial" panose="020B0604020202020204" pitchFamily="34" charset="0"/>
              </a:rPr>
              <a:t>i</a:t>
            </a:r>
            <a:r>
              <a:rPr lang="en-US" sz="2000" b="1" dirty="0">
                <a:latin typeface="Doulos SIL" panose="02000500070000020004" pitchFamily="2" charset="0"/>
              </a:rPr>
              <a:t>ː</a:t>
            </a:r>
            <a:r>
              <a:rPr lang="en-US" sz="2000" b="1" dirty="0"/>
              <a:t>/ </a:t>
            </a:r>
            <a:endParaRPr lang="en-US" sz="2000" b="1" dirty="0">
              <a:latin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65950" y="3206937"/>
            <a:ext cx="620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dirty="0" smtClean="0">
                <a:latin typeface="Cambria" panose="02040503050406030204" pitchFamily="18" charset="0"/>
              </a:rPr>
              <a:t>/I/</a:t>
            </a:r>
            <a:endParaRPr lang="en-US" sz="2000" b="1" dirty="0">
              <a:latin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50228" y="3839209"/>
            <a:ext cx="9615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 smtClean="0">
                <a:latin typeface="Cambria" panose="02040503050406030204" pitchFamily="18" charset="0"/>
              </a:rPr>
              <a:t> </a:t>
            </a:r>
            <a:r>
              <a:rPr lang="en-US" sz="2200" b="1" dirty="0" smtClean="0">
                <a:latin typeface="Cambria" panose="02040503050406030204" pitchFamily="18" charset="0"/>
              </a:rPr>
              <a:t>/e/</a:t>
            </a:r>
            <a:r>
              <a:rPr lang="en-US" sz="2200" b="1" dirty="0" smtClean="0"/>
              <a:t> </a:t>
            </a:r>
            <a:endParaRPr lang="en-US" sz="2200" b="1" dirty="0">
              <a:latin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13561" y="4505265"/>
            <a:ext cx="11690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200" b="1" dirty="0" smtClean="0">
                <a:latin typeface="Cambria" panose="02040503050406030204" pitchFamily="18" charset="0"/>
              </a:rPr>
              <a:t>/æ/ </a:t>
            </a:r>
            <a:endParaRPr lang="en-US" sz="2200" b="1" dirty="0">
              <a:latin typeface="Cambria" panose="02040503050406030204" pitchFamily="18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 rot="10800000" flipH="1">
            <a:off x="930911" y="251374"/>
            <a:ext cx="1562162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ɜ</a:t>
            </a: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Doulos SIL" panose="02000500070000020004" pitchFamily="2" charset="0"/>
              </a:rPr>
              <a:t>ː</a:t>
            </a: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55313" y="1608641"/>
            <a:ext cx="11828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mbria" panose="02040503050406030204" pitchFamily="18" charset="0"/>
              </a:rPr>
              <a:t>Central Vowels</a:t>
            </a:r>
            <a:endParaRPr lang="en-US" sz="2000" b="1" dirty="0">
              <a:latin typeface="Cambria" panose="020405030504060302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 rot="10800000">
            <a:off x="3004031" y="3206937"/>
            <a:ext cx="70423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200" b="1" dirty="0" smtClean="0">
                <a:latin typeface="Cambria" panose="02040503050406030204" pitchFamily="18" charset="0"/>
              </a:rPr>
              <a:t>/ e/</a:t>
            </a:r>
            <a:endParaRPr lang="en-US" sz="2200" b="1" dirty="0">
              <a:latin typeface="Cambria" panose="020405030504060302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 rot="10800000" flipH="1" flipV="1">
            <a:off x="2893922" y="3839208"/>
            <a:ext cx="7164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200" b="1" dirty="0" smtClean="0">
                <a:latin typeface="Cambria" panose="02040503050406030204" pitchFamily="18" charset="0"/>
              </a:rPr>
              <a:t>/</a:t>
            </a:r>
            <a:r>
              <a:rPr lang="en-US" sz="2200" dirty="0">
                <a:latin typeface="Arial" panose="020B0604020202020204" pitchFamily="34" charset="0"/>
              </a:rPr>
              <a:t>ɜ</a:t>
            </a:r>
            <a:r>
              <a:rPr lang="en-US" sz="2200" dirty="0">
                <a:latin typeface="Doulos SIL" panose="02000500070000020004" pitchFamily="2" charset="0"/>
              </a:rPr>
              <a:t>ː</a:t>
            </a:r>
            <a:r>
              <a:rPr lang="en-US" sz="2200" b="1" dirty="0">
                <a:latin typeface="Cambria" panose="02040503050406030204" pitchFamily="18" charset="0"/>
              </a:rPr>
              <a:t>/</a:t>
            </a:r>
            <a:r>
              <a:rPr lang="en-US" sz="2200" b="1" dirty="0"/>
              <a:t> </a:t>
            </a:r>
            <a:endParaRPr lang="en-US" sz="2200" b="1" dirty="0">
              <a:latin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 rot="10800000" flipH="1">
            <a:off x="2759768" y="2502287"/>
            <a:ext cx="9834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 smtClean="0">
                <a:latin typeface="Cambria" panose="02040503050406030204" pitchFamily="18" charset="0"/>
              </a:rPr>
              <a:t>/ V/</a:t>
            </a:r>
            <a:endParaRPr lang="en-US" sz="4000" b="1" dirty="0">
              <a:latin typeface="Cambria" panose="020405030504060302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44565" y="1587965"/>
            <a:ext cx="11828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mbria" panose="02040503050406030204" pitchFamily="18" charset="0"/>
              </a:rPr>
              <a:t>Back Vowels</a:t>
            </a:r>
            <a:endParaRPr lang="en-US" sz="2000" b="1" dirty="0">
              <a:latin typeface="Cambria" panose="020405030504060302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96323" y="3140071"/>
            <a:ext cx="712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latin typeface="Cambria" panose="02040503050406030204" pitchFamily="18" charset="0"/>
              </a:rPr>
              <a:t>/</a:t>
            </a:r>
            <a:r>
              <a:rPr lang="en-US" sz="2400" dirty="0" smtClean="0"/>
              <a:t>ɒ</a:t>
            </a:r>
            <a:r>
              <a:rPr lang="en-US" sz="2200" b="1" dirty="0" smtClean="0">
                <a:latin typeface="Cambria" panose="02040503050406030204" pitchFamily="18" charset="0"/>
              </a:rPr>
              <a:t>/</a:t>
            </a:r>
            <a:endParaRPr lang="en-US" sz="2200" b="1" dirty="0">
              <a:latin typeface="Cambria" panose="020405030504060302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624769" y="3863100"/>
            <a:ext cx="7125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latin typeface="Cambria" panose="02040503050406030204" pitchFamily="18" charset="0"/>
              </a:rPr>
              <a:t>/</a:t>
            </a:r>
            <a:r>
              <a:rPr lang="en-US" sz="2200" b="1" dirty="0" smtClean="0">
                <a:latin typeface="Arial" panose="020B0604020202020204" pitchFamily="34" charset="0"/>
              </a:rPr>
              <a:t>ɔ</a:t>
            </a:r>
            <a:r>
              <a:rPr lang="en-US" sz="2200" b="1" dirty="0" smtClean="0">
                <a:latin typeface="Doulos SIL" panose="02000500070000020004" pitchFamily="2" charset="0"/>
              </a:rPr>
              <a:t>ː</a:t>
            </a:r>
            <a:r>
              <a:rPr lang="en-US" sz="2200" b="1" dirty="0" smtClean="0">
                <a:latin typeface="Cambria" panose="02040503050406030204" pitchFamily="18" charset="0"/>
              </a:rPr>
              <a:t>/</a:t>
            </a:r>
            <a:endParaRPr lang="en-US" sz="2200" b="1" dirty="0">
              <a:latin typeface="Cambria" panose="020405030504060302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509293" y="5074732"/>
            <a:ext cx="741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latin typeface="Cambria" panose="02040503050406030204" pitchFamily="18" charset="0"/>
              </a:rPr>
              <a:t>/</a:t>
            </a:r>
            <a:r>
              <a:rPr lang="en-US" sz="2400" dirty="0" smtClean="0">
                <a:latin typeface="Arial" panose="020B0604020202020204" pitchFamily="34" charset="0"/>
              </a:rPr>
              <a:t>ʊ:</a:t>
            </a:r>
            <a:r>
              <a:rPr lang="en-US" sz="2200" b="1" dirty="0" smtClean="0">
                <a:latin typeface="Cambria" panose="02040503050406030204" pitchFamily="18" charset="0"/>
              </a:rPr>
              <a:t>/</a:t>
            </a:r>
            <a:endParaRPr lang="en-US" sz="2200" b="1" dirty="0">
              <a:latin typeface="Cambria" panose="020405030504060302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544565" y="4453527"/>
            <a:ext cx="671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latin typeface="Cambria" panose="02040503050406030204" pitchFamily="18" charset="0"/>
              </a:rPr>
              <a:t>/</a:t>
            </a:r>
            <a:r>
              <a:rPr lang="en-US" sz="2400" dirty="0" smtClean="0">
                <a:latin typeface="Arial" panose="020B0604020202020204" pitchFamily="34" charset="0"/>
              </a:rPr>
              <a:t>ʊ</a:t>
            </a:r>
            <a:r>
              <a:rPr lang="en-US" sz="2200" b="1" dirty="0" smtClean="0">
                <a:latin typeface="Cambria" panose="02040503050406030204" pitchFamily="18" charset="0"/>
              </a:rPr>
              <a:t>/</a:t>
            </a:r>
            <a:endParaRPr lang="en-US" sz="2200" b="1" dirty="0">
              <a:latin typeface="Cambria" panose="020405030504060302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05179" y="2396754"/>
            <a:ext cx="7938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200" b="1" dirty="0" smtClean="0">
                <a:latin typeface="Cambria" panose="02040503050406030204" pitchFamily="18" charset="0"/>
              </a:rPr>
              <a:t>/</a:t>
            </a:r>
            <a:r>
              <a:rPr lang="en-US" sz="2400" dirty="0" smtClean="0"/>
              <a:t>ɑː</a:t>
            </a:r>
            <a:r>
              <a:rPr lang="en-US" sz="2200" b="1" dirty="0" smtClean="0">
                <a:latin typeface="Cambria" panose="02040503050406030204" pitchFamily="18" charset="0"/>
              </a:rPr>
              <a:t>/ </a:t>
            </a:r>
            <a:endParaRPr lang="en-US" sz="2200" b="1" dirty="0">
              <a:latin typeface="Cambria" panose="020405030504060302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820064" y="1693441"/>
            <a:ext cx="1551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mbria" panose="02040503050406030204" pitchFamily="18" charset="0"/>
              </a:rPr>
              <a:t>Diphthongs</a:t>
            </a:r>
            <a:endParaRPr lang="en-US" sz="2000" b="1" dirty="0">
              <a:latin typeface="Cambria" panose="020405030504060302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60831" y="3801253"/>
            <a:ext cx="7732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latin typeface="Cambria" panose="02040503050406030204" pitchFamily="18" charset="0"/>
              </a:rPr>
              <a:t>/</a:t>
            </a:r>
            <a:r>
              <a:rPr lang="en-US" sz="2200" b="1" dirty="0" err="1" smtClean="0">
                <a:latin typeface="Arial" panose="020B0604020202020204" pitchFamily="34" charset="0"/>
              </a:rPr>
              <a:t>ɔ</a:t>
            </a:r>
            <a:r>
              <a:rPr lang="en-US" sz="2000" b="1" dirty="0" err="1" smtClean="0">
                <a:latin typeface="Doulos SIL" panose="02000500070000020004" pitchFamily="2" charset="0"/>
              </a:rPr>
              <a:t>I</a:t>
            </a:r>
            <a:r>
              <a:rPr lang="en-US" sz="2200" b="1" dirty="0" smtClean="0">
                <a:latin typeface="Cambria" panose="02040503050406030204" pitchFamily="18" charset="0"/>
              </a:rPr>
              <a:t>/</a:t>
            </a:r>
            <a:endParaRPr lang="en-US" sz="2200" b="1" dirty="0">
              <a:latin typeface="Cambria" panose="020405030504060302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338537" y="5105510"/>
            <a:ext cx="7897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latin typeface="Cambria" panose="02040503050406030204" pitchFamily="18" charset="0"/>
              </a:rPr>
              <a:t>/</a:t>
            </a:r>
            <a:r>
              <a:rPr lang="en-US" sz="2200" b="1" dirty="0" err="1" smtClean="0">
                <a:latin typeface="Cambria" panose="02040503050406030204" pitchFamily="18" charset="0"/>
              </a:rPr>
              <a:t>a</a:t>
            </a:r>
            <a:r>
              <a:rPr lang="en-US" sz="2200" dirty="0" err="1" smtClean="0">
                <a:latin typeface="Arial" panose="020B0604020202020204" pitchFamily="34" charset="0"/>
              </a:rPr>
              <a:t>ʊ</a:t>
            </a:r>
            <a:r>
              <a:rPr lang="en-US" sz="2200" b="1" dirty="0" smtClean="0">
                <a:latin typeface="Cambria" panose="02040503050406030204" pitchFamily="18" charset="0"/>
              </a:rPr>
              <a:t>/</a:t>
            </a:r>
            <a:endParaRPr lang="en-US" sz="2200" b="1" dirty="0">
              <a:latin typeface="Cambria" panose="020405030504060302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566697" y="2396754"/>
            <a:ext cx="9615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 smtClean="0">
                <a:latin typeface="Cambria" panose="02040503050406030204" pitchFamily="18" charset="0"/>
              </a:rPr>
              <a:t> </a:t>
            </a:r>
            <a:r>
              <a:rPr lang="en-US" sz="2200" b="1" dirty="0" smtClean="0">
                <a:latin typeface="Cambria" panose="02040503050406030204" pitchFamily="18" charset="0"/>
              </a:rPr>
              <a:t>/</a:t>
            </a:r>
            <a:r>
              <a:rPr lang="en-US" sz="2200" b="1" dirty="0" err="1" smtClean="0">
                <a:latin typeface="Cambria" panose="02040503050406030204" pitchFamily="18" charset="0"/>
              </a:rPr>
              <a:t>e</a:t>
            </a:r>
            <a:r>
              <a:rPr lang="en-US" b="1" dirty="0" err="1" smtClean="0">
                <a:latin typeface="Cambria" panose="02040503050406030204" pitchFamily="18" charset="0"/>
              </a:rPr>
              <a:t>I</a:t>
            </a:r>
            <a:r>
              <a:rPr lang="en-US" sz="2200" b="1" dirty="0" smtClean="0">
                <a:latin typeface="Cambria" panose="02040503050406030204" pitchFamily="18" charset="0"/>
              </a:rPr>
              <a:t>/</a:t>
            </a:r>
            <a:r>
              <a:rPr lang="en-US" sz="2200" b="1" dirty="0" smtClean="0"/>
              <a:t> </a:t>
            </a:r>
            <a:endParaRPr lang="en-US" sz="2200" b="1" dirty="0">
              <a:latin typeface="Arial" panose="020B0604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612387" y="3107786"/>
            <a:ext cx="70707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dirty="0" smtClean="0">
                <a:latin typeface="Cambria" panose="02040503050406030204" pitchFamily="18" charset="0"/>
              </a:rPr>
              <a:t>/</a:t>
            </a:r>
            <a:r>
              <a:rPr lang="en-US" sz="2200" b="1" dirty="0" err="1" smtClean="0">
                <a:latin typeface="Cambria" panose="02040503050406030204" pitchFamily="18" charset="0"/>
              </a:rPr>
              <a:t>a</a:t>
            </a:r>
            <a:r>
              <a:rPr lang="en-US" b="1" dirty="0" err="1" smtClean="0">
                <a:latin typeface="Cambria" panose="02040503050406030204" pitchFamily="18" charset="0"/>
              </a:rPr>
              <a:t>I</a:t>
            </a:r>
            <a:r>
              <a:rPr lang="en-US" b="1" dirty="0" smtClean="0">
                <a:latin typeface="Cambria" panose="02040503050406030204" pitchFamily="18" charset="0"/>
              </a:rPr>
              <a:t>/</a:t>
            </a:r>
            <a:endParaRPr lang="en-US" sz="2000" b="1" dirty="0">
              <a:latin typeface="Arial" panose="020B060402020202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781804" y="3105132"/>
            <a:ext cx="905386" cy="515646"/>
            <a:chOff x="7053312" y="4407616"/>
            <a:chExt cx="905386" cy="515646"/>
          </a:xfrm>
        </p:grpSpPr>
        <p:sp>
          <p:nvSpPr>
            <p:cNvPr id="42" name="TextBox 41"/>
            <p:cNvSpPr txBox="1"/>
            <p:nvPr/>
          </p:nvSpPr>
          <p:spPr>
            <a:xfrm rot="10800000">
              <a:off x="7053312" y="4492375"/>
              <a:ext cx="90538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2200" b="1" dirty="0" smtClean="0">
                  <a:latin typeface="Cambria" panose="02040503050406030204" pitchFamily="18" charset="0"/>
                </a:rPr>
                <a:t>/ e   /</a:t>
              </a:r>
              <a:endParaRPr lang="en-US" sz="2200" b="1" dirty="0">
                <a:latin typeface="Cambria" panose="02040503050406030204" pitchFamily="18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7269197" y="4407616"/>
              <a:ext cx="236807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b="1" dirty="0"/>
                <a:t>e</a:t>
              </a:r>
              <a:endParaRPr lang="en-US" sz="24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666096" y="3794420"/>
            <a:ext cx="1013344" cy="474596"/>
            <a:chOff x="9014684" y="3464885"/>
            <a:chExt cx="1013344" cy="474596"/>
          </a:xfrm>
        </p:grpSpPr>
        <p:sp>
          <p:nvSpPr>
            <p:cNvPr id="11" name="Rectangle 10"/>
            <p:cNvSpPr/>
            <p:nvPr/>
          </p:nvSpPr>
          <p:spPr>
            <a:xfrm>
              <a:off x="9293577" y="3464885"/>
              <a:ext cx="262575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200" dirty="0">
                  <a:latin typeface="Arial" panose="020B0604020202020204" pitchFamily="34" charset="0"/>
                </a:rPr>
                <a:t>ʊ</a:t>
              </a:r>
              <a:endParaRPr lang="en-US" sz="2200" dirty="0"/>
            </a:p>
          </p:txBody>
        </p:sp>
        <p:sp>
          <p:nvSpPr>
            <p:cNvPr id="43" name="TextBox 42"/>
            <p:cNvSpPr txBox="1"/>
            <p:nvPr/>
          </p:nvSpPr>
          <p:spPr>
            <a:xfrm rot="10800000">
              <a:off x="9014684" y="3508594"/>
              <a:ext cx="101334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2200" b="1" dirty="0" smtClean="0">
                  <a:latin typeface="Cambria" panose="02040503050406030204" pitchFamily="18" charset="0"/>
                </a:rPr>
                <a:t>/ e   /</a:t>
              </a:r>
              <a:endParaRPr lang="en-US" sz="2200" b="1" dirty="0">
                <a:latin typeface="Cambria" panose="02040503050406030204" pitchFamily="18" charset="0"/>
              </a:endParaRPr>
            </a:p>
          </p:txBody>
        </p:sp>
      </p:grpSp>
      <p:sp>
        <p:nvSpPr>
          <p:cNvPr id="44" name="TextBox 43"/>
          <p:cNvSpPr txBox="1"/>
          <p:nvPr/>
        </p:nvSpPr>
        <p:spPr>
          <a:xfrm rot="10800000">
            <a:off x="7883627" y="2511606"/>
            <a:ext cx="8035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200" b="1" dirty="0" smtClean="0">
                <a:latin typeface="Cambria" panose="02040503050406030204" pitchFamily="18" charset="0"/>
              </a:rPr>
              <a:t>/ </a:t>
            </a:r>
            <a:r>
              <a:rPr lang="en-US" sz="2200" b="1" dirty="0" err="1" smtClean="0">
                <a:latin typeface="Cambria" panose="02040503050406030204" pitchFamily="18" charset="0"/>
              </a:rPr>
              <a:t>e</a:t>
            </a:r>
            <a:r>
              <a:rPr lang="en-US" b="1" dirty="0" err="1" smtClean="0">
                <a:latin typeface="Cambria" panose="02040503050406030204" pitchFamily="18" charset="0"/>
              </a:rPr>
              <a:t>I</a:t>
            </a:r>
            <a:r>
              <a:rPr lang="en-US" sz="2200" b="1" dirty="0" smtClean="0">
                <a:latin typeface="Cambria" panose="02040503050406030204" pitchFamily="18" charset="0"/>
              </a:rPr>
              <a:t>/</a:t>
            </a:r>
            <a:endParaRPr lang="en-US" sz="2200" b="1" dirty="0">
              <a:latin typeface="Cambria" panose="02040503050406030204" pitchFamily="18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6232683" y="4453527"/>
            <a:ext cx="1001422" cy="487334"/>
            <a:chOff x="6913417" y="4507448"/>
            <a:chExt cx="1001422" cy="487334"/>
          </a:xfrm>
        </p:grpSpPr>
        <p:sp>
          <p:nvSpPr>
            <p:cNvPr id="45" name="TextBox 44"/>
            <p:cNvSpPr txBox="1"/>
            <p:nvPr/>
          </p:nvSpPr>
          <p:spPr>
            <a:xfrm rot="10800000">
              <a:off x="6913417" y="4563895"/>
              <a:ext cx="100142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2200" b="1" dirty="0" smtClean="0">
                  <a:latin typeface="Cambria" panose="02040503050406030204" pitchFamily="18" charset="0"/>
                </a:rPr>
                <a:t>/    e/</a:t>
              </a:r>
              <a:endParaRPr lang="en-US" sz="2200" b="1" dirty="0">
                <a:latin typeface="Cambria" panose="02040503050406030204" pitchFamily="18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359136" y="4507448"/>
              <a:ext cx="555703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200" dirty="0" smtClean="0">
                  <a:latin typeface="Arial" panose="020B0604020202020204" pitchFamily="34" charset="0"/>
                </a:rPr>
                <a:t>ʊ</a:t>
              </a:r>
              <a:endParaRPr lang="en-US" sz="2200" dirty="0"/>
            </a:p>
          </p:txBody>
        </p:sp>
      </p:grpSp>
    </p:spTree>
    <p:extLst>
      <p:ext uri="{BB962C8B-B14F-4D97-AF65-F5344CB8AC3E}">
        <p14:creationId xmlns:p14="http://schemas.microsoft.com/office/powerpoint/2010/main" val="707630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5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500"/>
                            </p:stCondLst>
                            <p:childTnLst>
                              <p:par>
                                <p:cTn id="84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45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5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6500"/>
                            </p:stCondLst>
                            <p:childTnLst>
                              <p:par>
                                <p:cTn id="96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7500"/>
                            </p:stCondLst>
                            <p:childTnLst>
                              <p:par>
                                <p:cTn id="100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1" grpId="0"/>
      <p:bldP spid="22" grpId="0"/>
      <p:bldP spid="23" grpId="0"/>
      <p:bldP spid="24" grpId="0"/>
      <p:bldP spid="14" grpId="0"/>
      <p:bldP spid="36" grpId="0"/>
      <p:bldP spid="37" grpId="0"/>
      <p:bldP spid="26" grpId="0"/>
      <p:bldP spid="15" grpId="0"/>
      <p:bldP spid="27" grpId="0"/>
      <p:bldP spid="28" grpId="0"/>
      <p:bldP spid="33" grpId="0"/>
      <p:bldP spid="20" grpId="0"/>
      <p:bldP spid="31" grpId="0"/>
      <p:bldP spid="34" grpId="0"/>
      <p:bldP spid="38" grpId="0"/>
      <p:bldP spid="40" grpId="0"/>
      <p:bldP spid="41" grpId="0"/>
      <p:bldP spid="4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2639028" y="1109242"/>
            <a:ext cx="4953964" cy="347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7592992" y="1126606"/>
            <a:ext cx="0" cy="34859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919241" y="4577787"/>
            <a:ext cx="2673751" cy="347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639027" y="1126604"/>
            <a:ext cx="2280214" cy="34338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237791" y="1126604"/>
            <a:ext cx="116710" cy="27354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236334" y="1161328"/>
            <a:ext cx="2118167" cy="26833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236334" y="3514846"/>
            <a:ext cx="3356658" cy="270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483981" y="2407534"/>
            <a:ext cx="4109011" cy="713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108269" y="709132"/>
            <a:ext cx="7514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Front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974918" y="641040"/>
            <a:ext cx="9492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Central</a:t>
            </a:r>
            <a:endParaRPr lang="en-US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662576" y="691770"/>
            <a:ext cx="6864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Back</a:t>
            </a:r>
            <a:endParaRPr lang="en-US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593921" y="1041150"/>
            <a:ext cx="753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Close</a:t>
            </a:r>
            <a:endParaRPr lang="en-US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593921" y="2243168"/>
            <a:ext cx="12442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Half Close</a:t>
            </a:r>
            <a:endParaRPr lang="en-US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593921" y="3376341"/>
            <a:ext cx="12538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Half Open</a:t>
            </a:r>
            <a:endParaRPr lang="en-US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593921" y="4430376"/>
            <a:ext cx="7633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Open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484795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75000"/>
              </a:schemeClr>
            </a:gs>
            <a:gs pos="23000">
              <a:schemeClr val="accent6">
                <a:lumMod val="89000"/>
              </a:schemeClr>
            </a:gs>
            <a:gs pos="69000">
              <a:schemeClr val="accent6">
                <a:lumMod val="75000"/>
              </a:schemeClr>
            </a:gs>
            <a:gs pos="97000">
              <a:schemeClr val="accent6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50391" y="617330"/>
            <a:ext cx="3845932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500" b="1" dirty="0" smtClean="0">
                <a:solidFill>
                  <a:prstClr val="black"/>
                </a:solidFill>
              </a:rPr>
              <a:t>Vowels </a:t>
            </a:r>
            <a:r>
              <a:rPr lang="en-US" sz="2500" b="1" dirty="0">
                <a:solidFill>
                  <a:prstClr val="black"/>
                </a:solidFill>
              </a:rPr>
              <a:t>in </a:t>
            </a:r>
            <a:r>
              <a:rPr lang="en-US" sz="2500" b="1" dirty="0" smtClean="0">
                <a:solidFill>
                  <a:prstClr val="black"/>
                </a:solidFill>
              </a:rPr>
              <a:t>English (20)</a:t>
            </a:r>
            <a:endParaRPr lang="en-US" sz="2500" b="1" dirty="0">
              <a:solidFill>
                <a:prstClr val="black"/>
              </a:solidFill>
            </a:endParaRPr>
          </a:p>
        </p:txBody>
      </p:sp>
      <p:sp>
        <p:nvSpPr>
          <p:cNvPr id="9" name="Frame 8"/>
          <p:cNvSpPr/>
          <p:nvPr/>
        </p:nvSpPr>
        <p:spPr>
          <a:xfrm>
            <a:off x="0" y="0"/>
            <a:ext cx="12192000" cy="6857999"/>
          </a:xfrm>
          <a:prstGeom prst="frame">
            <a:avLst>
              <a:gd name="adj1" fmla="val 2596"/>
            </a:avLst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732963" y="1179001"/>
            <a:ext cx="8407021" cy="5143654"/>
            <a:chOff x="2732963" y="1179001"/>
            <a:chExt cx="8407021" cy="5143654"/>
          </a:xfrm>
        </p:grpSpPr>
        <p:grpSp>
          <p:nvGrpSpPr>
            <p:cNvPr id="60" name="Group 59"/>
            <p:cNvGrpSpPr/>
            <p:nvPr/>
          </p:nvGrpSpPr>
          <p:grpSpPr>
            <a:xfrm>
              <a:off x="2732963" y="1655650"/>
              <a:ext cx="6656697" cy="4641083"/>
              <a:chOff x="2767651" y="1233867"/>
              <a:chExt cx="6656697" cy="4641083"/>
            </a:xfrm>
          </p:grpSpPr>
          <p:cxnSp>
            <p:nvCxnSpPr>
              <p:cNvPr id="5" name="Straight Connector 4"/>
              <p:cNvCxnSpPr/>
              <p:nvPr/>
            </p:nvCxnSpPr>
            <p:spPr>
              <a:xfrm flipV="1">
                <a:off x="2767651" y="1241945"/>
                <a:ext cx="6656697" cy="23165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2767651" y="1241945"/>
                <a:ext cx="2353284" cy="4633005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9404445" y="1233867"/>
                <a:ext cx="0" cy="461707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flipV="1">
                <a:off x="5120935" y="5844308"/>
                <a:ext cx="4303413" cy="663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flipV="1">
                <a:off x="3603009" y="2798937"/>
                <a:ext cx="5821339" cy="2720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flipV="1">
                <a:off x="4326340" y="4339997"/>
                <a:ext cx="5098008" cy="21095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7523328" y="1241945"/>
                <a:ext cx="51179" cy="372584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4640239" y="1241945"/>
                <a:ext cx="2934268" cy="372584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" name="TextBox 2"/>
            <p:cNvSpPr txBox="1"/>
            <p:nvPr/>
          </p:nvSpPr>
          <p:spPr>
            <a:xfrm>
              <a:off x="3400899" y="1197675"/>
              <a:ext cx="82990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prstClr val="black"/>
                  </a:solidFill>
                  <a:latin typeface="Cambria" panose="02040503050406030204" pitchFamily="18" charset="0"/>
                </a:rPr>
                <a:t>Front</a:t>
              </a:r>
              <a:endParaRPr lang="en-US" sz="2000" b="1" dirty="0">
                <a:solidFill>
                  <a:prstClr val="black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450338" y="1197675"/>
              <a:ext cx="118286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prstClr val="black"/>
                  </a:solidFill>
                  <a:latin typeface="Cambria" panose="02040503050406030204" pitchFamily="18" charset="0"/>
                </a:rPr>
                <a:t>Central</a:t>
              </a:r>
              <a:endParaRPr lang="en-US" sz="2000" b="1" dirty="0">
                <a:solidFill>
                  <a:prstClr val="black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852731" y="1179001"/>
              <a:ext cx="118286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prstClr val="black"/>
                  </a:solidFill>
                  <a:latin typeface="Cambria" panose="02040503050406030204" pitchFamily="18" charset="0"/>
                </a:rPr>
                <a:t>Back</a:t>
              </a:r>
              <a:endParaRPr lang="en-US" sz="2000" b="1" dirty="0">
                <a:solidFill>
                  <a:prstClr val="black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9501059" y="5922545"/>
              <a:ext cx="118286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prstClr val="black"/>
                  </a:solidFill>
                  <a:latin typeface="Cambria" panose="02040503050406030204" pitchFamily="18" charset="0"/>
                </a:rPr>
                <a:t>Open</a:t>
              </a:r>
              <a:endParaRPr lang="en-US" sz="2000" b="1" dirty="0">
                <a:solidFill>
                  <a:prstClr val="black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9501059" y="4463283"/>
              <a:ext cx="147988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prstClr val="black"/>
                  </a:solidFill>
                  <a:latin typeface="Cambria" panose="02040503050406030204" pitchFamily="18" charset="0"/>
                </a:rPr>
                <a:t>Half  Open</a:t>
              </a:r>
              <a:endParaRPr lang="en-US" sz="2000" b="1" dirty="0">
                <a:solidFill>
                  <a:prstClr val="black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9501059" y="3004021"/>
              <a:ext cx="163892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prstClr val="black"/>
                  </a:solidFill>
                  <a:latin typeface="Cambria" panose="02040503050406030204" pitchFamily="18" charset="0"/>
                </a:rPr>
                <a:t>Half Close</a:t>
              </a:r>
              <a:endParaRPr lang="en-US" sz="2000" b="1" dirty="0">
                <a:solidFill>
                  <a:prstClr val="black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468272" y="1579111"/>
              <a:ext cx="118286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prstClr val="black"/>
                  </a:solidFill>
                  <a:latin typeface="Cambria" panose="02040503050406030204" pitchFamily="18" charset="0"/>
                </a:rPr>
                <a:t>Close</a:t>
              </a:r>
              <a:endParaRPr lang="en-US" sz="2000" b="1" dirty="0">
                <a:solidFill>
                  <a:prstClr val="black"/>
                </a:solidFill>
                <a:latin typeface="Cambria" panose="02040503050406030204" pitchFamily="18" charset="0"/>
              </a:endParaRPr>
            </a:p>
          </p:txBody>
        </p:sp>
      </p:grpSp>
      <p:sp>
        <p:nvSpPr>
          <p:cNvPr id="10" name="Rectangle 2"/>
          <p:cNvSpPr>
            <a:spLocks noChangeArrowheads="1"/>
          </p:cNvSpPr>
          <p:nvPr/>
        </p:nvSpPr>
        <p:spPr bwMode="auto">
          <a:xfrm rot="10800000" flipH="1">
            <a:off x="930911" y="251374"/>
            <a:ext cx="1562162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prstClr val="black"/>
                </a:solidFill>
                <a:latin typeface="Arial" panose="020B0604020202020204" pitchFamily="34" charset="0"/>
              </a:rPr>
              <a:t>ɜ</a:t>
            </a:r>
            <a:r>
              <a:rPr lang="en-US" smtClean="0">
                <a:solidFill>
                  <a:prstClr val="black"/>
                </a:solidFill>
                <a:latin typeface="Doulos SIL" panose="02000500070000020004" pitchFamily="2" charset="0"/>
              </a:rPr>
              <a:t>ː</a:t>
            </a:r>
            <a:r>
              <a:rPr lang="en-US" smtClean="0">
                <a:solidFill>
                  <a:prstClr val="black"/>
                </a:solidFill>
              </a:rPr>
              <a:t> </a:t>
            </a:r>
            <a:endParaRPr lang="en-US" smtClean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3094851" y="1821183"/>
            <a:ext cx="4190243" cy="4160758"/>
            <a:chOff x="3094851" y="1821183"/>
            <a:chExt cx="4190243" cy="4160758"/>
          </a:xfrm>
        </p:grpSpPr>
        <p:cxnSp>
          <p:nvCxnSpPr>
            <p:cNvPr id="38" name="Straight Connector 37"/>
            <p:cNvCxnSpPr/>
            <p:nvPr/>
          </p:nvCxnSpPr>
          <p:spPr>
            <a:xfrm>
              <a:off x="4623501" y="1821183"/>
              <a:ext cx="2661593" cy="4158515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3" name="Group 52"/>
            <p:cNvGrpSpPr/>
            <p:nvPr/>
          </p:nvGrpSpPr>
          <p:grpSpPr>
            <a:xfrm>
              <a:off x="3094851" y="1825760"/>
              <a:ext cx="4174631" cy="4156181"/>
              <a:chOff x="3094851" y="1825760"/>
              <a:chExt cx="4174631" cy="4156181"/>
            </a:xfrm>
          </p:grpSpPr>
          <p:cxnSp>
            <p:nvCxnSpPr>
              <p:cNvPr id="7" name="Straight Connector 6"/>
              <p:cNvCxnSpPr/>
              <p:nvPr/>
            </p:nvCxnSpPr>
            <p:spPr>
              <a:xfrm>
                <a:off x="3097471" y="1878338"/>
                <a:ext cx="2108711" cy="4044207"/>
              </a:xfrm>
              <a:prstGeom prst="line">
                <a:avLst/>
              </a:prstGeom>
              <a:ln w="28575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5197646" y="5933556"/>
                <a:ext cx="2071836" cy="48385"/>
              </a:xfrm>
              <a:prstGeom prst="line">
                <a:avLst/>
              </a:prstGeom>
              <a:ln w="28575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flipV="1">
                <a:off x="3094851" y="1825760"/>
                <a:ext cx="1531270" cy="59928"/>
              </a:xfrm>
              <a:prstGeom prst="line">
                <a:avLst/>
              </a:prstGeom>
              <a:ln w="28575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8" name="Rectangle 57"/>
          <p:cNvSpPr/>
          <p:nvPr/>
        </p:nvSpPr>
        <p:spPr>
          <a:xfrm>
            <a:off x="7631907" y="1786456"/>
            <a:ext cx="1620025" cy="4200533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0" name="Group 79"/>
          <p:cNvGrpSpPr/>
          <p:nvPr/>
        </p:nvGrpSpPr>
        <p:grpSpPr>
          <a:xfrm>
            <a:off x="5004150" y="1849161"/>
            <a:ext cx="2425510" cy="3192716"/>
            <a:chOff x="5004150" y="1849161"/>
            <a:chExt cx="2425510" cy="3192716"/>
          </a:xfrm>
        </p:grpSpPr>
        <p:cxnSp>
          <p:nvCxnSpPr>
            <p:cNvPr id="63" name="Straight Connector 62"/>
            <p:cNvCxnSpPr/>
            <p:nvPr/>
          </p:nvCxnSpPr>
          <p:spPr>
            <a:xfrm flipV="1">
              <a:off x="5023955" y="1851919"/>
              <a:ext cx="2366095" cy="30016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5004150" y="1869484"/>
              <a:ext cx="2425510" cy="3172393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7377605" y="1849161"/>
              <a:ext cx="52055" cy="3172851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2" name="Straight Arrow Connector 81"/>
          <p:cNvCxnSpPr/>
          <p:nvPr/>
        </p:nvCxnSpPr>
        <p:spPr>
          <a:xfrm flipV="1">
            <a:off x="3100526" y="1846918"/>
            <a:ext cx="6137930" cy="72934"/>
          </a:xfrm>
          <a:prstGeom prst="straightConnector1">
            <a:avLst/>
          </a:prstGeom>
          <a:ln w="28575">
            <a:solidFill>
              <a:srgbClr val="FFFF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7" name="Group 86"/>
          <p:cNvGrpSpPr/>
          <p:nvPr/>
        </p:nvGrpSpPr>
        <p:grpSpPr>
          <a:xfrm>
            <a:off x="3755013" y="3087885"/>
            <a:ext cx="5280579" cy="355568"/>
            <a:chOff x="5639917" y="3263311"/>
            <a:chExt cx="5280579" cy="355568"/>
          </a:xfrm>
        </p:grpSpPr>
        <p:cxnSp>
          <p:nvCxnSpPr>
            <p:cNvPr id="88" name="Straight Arrow Connector 87"/>
            <p:cNvCxnSpPr/>
            <p:nvPr/>
          </p:nvCxnSpPr>
          <p:spPr>
            <a:xfrm flipV="1">
              <a:off x="5674435" y="3263311"/>
              <a:ext cx="5246061" cy="9618"/>
            </a:xfrm>
            <a:prstGeom prst="straightConnector1">
              <a:avLst/>
            </a:prstGeom>
            <a:ln w="28575">
              <a:solidFill>
                <a:srgbClr val="FFFF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/>
            <p:nvPr/>
          </p:nvCxnSpPr>
          <p:spPr>
            <a:xfrm flipV="1">
              <a:off x="5639917" y="3580346"/>
              <a:ext cx="5280579" cy="38533"/>
            </a:xfrm>
            <a:prstGeom prst="straightConnector1">
              <a:avLst/>
            </a:prstGeom>
            <a:ln w="28575">
              <a:solidFill>
                <a:srgbClr val="FFFF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" name="Group 91"/>
          <p:cNvGrpSpPr/>
          <p:nvPr/>
        </p:nvGrpSpPr>
        <p:grpSpPr>
          <a:xfrm>
            <a:off x="4549568" y="4607255"/>
            <a:ext cx="4527084" cy="348988"/>
            <a:chOff x="5639917" y="3269891"/>
            <a:chExt cx="4527084" cy="348988"/>
          </a:xfrm>
        </p:grpSpPr>
        <p:cxnSp>
          <p:nvCxnSpPr>
            <p:cNvPr id="93" name="Straight Arrow Connector 92"/>
            <p:cNvCxnSpPr/>
            <p:nvPr/>
          </p:nvCxnSpPr>
          <p:spPr>
            <a:xfrm flipV="1">
              <a:off x="5674435" y="3269891"/>
              <a:ext cx="4492566" cy="3038"/>
            </a:xfrm>
            <a:prstGeom prst="straightConnector1">
              <a:avLst/>
            </a:prstGeom>
            <a:ln w="28575">
              <a:solidFill>
                <a:srgbClr val="FFFF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/>
            <p:nvPr/>
          </p:nvCxnSpPr>
          <p:spPr>
            <a:xfrm flipV="1">
              <a:off x="5639917" y="3615841"/>
              <a:ext cx="4492566" cy="3038"/>
            </a:xfrm>
            <a:prstGeom prst="straightConnector1">
              <a:avLst/>
            </a:prstGeom>
            <a:ln w="28575">
              <a:solidFill>
                <a:srgbClr val="FFFF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5" name="Straight Arrow Connector 94"/>
          <p:cNvCxnSpPr/>
          <p:nvPr/>
        </p:nvCxnSpPr>
        <p:spPr>
          <a:xfrm flipV="1">
            <a:off x="5295153" y="6097950"/>
            <a:ext cx="3734397" cy="19060"/>
          </a:xfrm>
          <a:prstGeom prst="straightConnector1">
            <a:avLst/>
          </a:prstGeom>
          <a:ln w="28575">
            <a:solidFill>
              <a:srgbClr val="FFFF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541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0" presetClass="entr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500"/>
                            </p:stCondLst>
                            <p:childTnLst>
                              <p:par>
                                <p:cTn id="31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10" presetClass="entr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500"/>
                            </p:stCondLst>
                            <p:childTnLst>
                              <p:par>
                                <p:cTn id="3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500"/>
                            </p:stCondLst>
                            <p:childTnLst>
                              <p:par>
                                <p:cTn id="41" presetID="10" presetClass="entr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000"/>
                            </p:stCondLst>
                            <p:childTnLst>
                              <p:par>
                                <p:cTn id="4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9000"/>
                            </p:stCondLst>
                            <p:childTnLst>
                              <p:par>
                                <p:cTn id="48" presetID="10" presetClass="entr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500"/>
                            </p:stCondLst>
                            <p:childTnLst>
                              <p:par>
                                <p:cTn id="52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50391" y="617330"/>
            <a:ext cx="3571483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500" b="1" dirty="0" smtClean="0"/>
              <a:t>Vowels </a:t>
            </a:r>
            <a:r>
              <a:rPr lang="en-US" sz="2500" b="1" dirty="0"/>
              <a:t>in </a:t>
            </a:r>
            <a:r>
              <a:rPr lang="en-US" sz="2500" b="1" dirty="0" smtClean="0"/>
              <a:t>English (12)</a:t>
            </a:r>
            <a:endParaRPr lang="en-US" sz="2500" b="1" dirty="0"/>
          </a:p>
        </p:txBody>
      </p:sp>
      <p:sp>
        <p:nvSpPr>
          <p:cNvPr id="9" name="Frame 8"/>
          <p:cNvSpPr/>
          <p:nvPr/>
        </p:nvSpPr>
        <p:spPr>
          <a:xfrm>
            <a:off x="0" y="0"/>
            <a:ext cx="12192000" cy="6857999"/>
          </a:xfrm>
          <a:prstGeom prst="frame">
            <a:avLst>
              <a:gd name="adj1" fmla="val 2596"/>
            </a:avLst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2732963" y="1655650"/>
            <a:ext cx="6656697" cy="4641083"/>
            <a:chOff x="2767651" y="1233867"/>
            <a:chExt cx="6656697" cy="4641083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2767651" y="1241945"/>
              <a:ext cx="6656697" cy="2316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2767651" y="1241945"/>
              <a:ext cx="2353284" cy="463300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9404445" y="1233867"/>
              <a:ext cx="0" cy="461707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5120935" y="5844308"/>
              <a:ext cx="4303413" cy="663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3603009" y="2798937"/>
              <a:ext cx="5821339" cy="2720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V="1">
              <a:off x="4326340" y="4339997"/>
              <a:ext cx="5098008" cy="2109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7523328" y="1241945"/>
              <a:ext cx="51179" cy="372584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4640239" y="1241945"/>
              <a:ext cx="2934268" cy="372584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3406755" y="1197675"/>
            <a:ext cx="8299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mbria" panose="02040503050406030204" pitchFamily="18" charset="0"/>
              </a:rPr>
              <a:t>Front</a:t>
            </a:r>
            <a:endParaRPr lang="en-US" sz="2000" b="1" dirty="0">
              <a:latin typeface="Cambria" panose="020405030504060302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56194" y="1197675"/>
            <a:ext cx="11828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mbria" panose="02040503050406030204" pitchFamily="18" charset="0"/>
              </a:rPr>
              <a:t>Central</a:t>
            </a:r>
            <a:endParaRPr lang="en-US" sz="2000" b="1" dirty="0">
              <a:latin typeface="Cambria" panose="020405030504060302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852731" y="1179001"/>
            <a:ext cx="11828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mbria" panose="02040503050406030204" pitchFamily="18" charset="0"/>
              </a:rPr>
              <a:t>Back</a:t>
            </a:r>
            <a:endParaRPr lang="en-US" sz="2000" b="1" dirty="0">
              <a:latin typeface="Cambria" panose="020405030504060302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501059" y="5922545"/>
            <a:ext cx="11828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mbria" panose="02040503050406030204" pitchFamily="18" charset="0"/>
              </a:rPr>
              <a:t>Open</a:t>
            </a:r>
            <a:endParaRPr lang="en-US" sz="2000" b="1" dirty="0">
              <a:latin typeface="Cambria" panose="020405030504060302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501059" y="4463283"/>
            <a:ext cx="14798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mbria" panose="02040503050406030204" pitchFamily="18" charset="0"/>
              </a:rPr>
              <a:t>Half  Open</a:t>
            </a:r>
            <a:endParaRPr lang="en-US" sz="2000" b="1" dirty="0">
              <a:latin typeface="Cambria" panose="020405030504060302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501059" y="3004021"/>
            <a:ext cx="1638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mbria" panose="02040503050406030204" pitchFamily="18" charset="0"/>
              </a:rPr>
              <a:t>Half Close</a:t>
            </a:r>
            <a:endParaRPr lang="en-US" sz="2000" b="1" dirty="0">
              <a:latin typeface="Cambria" panose="020405030504060302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468272" y="1579111"/>
            <a:ext cx="11828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mbria" panose="02040503050406030204" pitchFamily="18" charset="0"/>
              </a:rPr>
              <a:t>Close</a:t>
            </a:r>
            <a:endParaRPr lang="en-US" sz="2000" b="1" dirty="0">
              <a:latin typeface="Cambria" panose="020405030504060302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968219" y="1425223"/>
            <a:ext cx="10175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 /</a:t>
            </a:r>
            <a:r>
              <a:rPr lang="en-US" sz="2000" b="1" dirty="0" err="1">
                <a:solidFill>
                  <a:srgbClr val="C00000"/>
                </a:solidFill>
                <a:latin typeface="Arial" panose="020B0604020202020204" pitchFamily="34" charset="0"/>
              </a:rPr>
              <a:t>i</a:t>
            </a:r>
            <a:r>
              <a:rPr lang="en-US" sz="2000" b="1" dirty="0">
                <a:solidFill>
                  <a:srgbClr val="C00000"/>
                </a:solidFill>
                <a:latin typeface="Doulos SIL" panose="02000500070000020004" pitchFamily="2" charset="0"/>
              </a:rPr>
              <a:t>ː</a:t>
            </a:r>
            <a:r>
              <a:rPr lang="en-US" sz="2000" b="1" dirty="0">
                <a:solidFill>
                  <a:srgbClr val="C00000"/>
                </a:solidFill>
              </a:rPr>
              <a:t>/ </a:t>
            </a:r>
            <a:endParaRPr lang="en-US" sz="20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920481" y="2563416"/>
            <a:ext cx="8135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/I/</a:t>
            </a:r>
            <a:r>
              <a:rPr lang="en-US" sz="20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 </a:t>
            </a:r>
            <a:r>
              <a:rPr 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endParaRPr lang="en-US" sz="20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967848" y="3526648"/>
            <a:ext cx="9615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 </a:t>
            </a:r>
            <a:r>
              <a:rPr lang="en-US" sz="22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/e/</a:t>
            </a:r>
            <a:r>
              <a:rPr lang="en-US" sz="2200" b="1" dirty="0" smtClean="0">
                <a:solidFill>
                  <a:srgbClr val="C00000"/>
                </a:solidFill>
              </a:rPr>
              <a:t> </a:t>
            </a:r>
            <a:endParaRPr lang="en-US" sz="22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197646" y="4698222"/>
            <a:ext cx="1169050" cy="70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 </a:t>
            </a:r>
            <a:r>
              <a:rPr lang="en-US" sz="22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/æ / </a:t>
            </a:r>
            <a:endParaRPr lang="en-US" sz="2200" b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881156" y="5563055"/>
            <a:ext cx="1169050" cy="70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000" b="1" dirty="0" smtClean="0">
                <a:solidFill>
                  <a:srgbClr val="FDC1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b="1" dirty="0" smtClean="0">
                <a:solidFill>
                  <a:srgbClr val="FDC1BB"/>
                </a:solidFill>
                <a:latin typeface="Cambria" panose="02040503050406030204" pitchFamily="18" charset="0"/>
              </a:rPr>
              <a:t> </a:t>
            </a:r>
            <a:r>
              <a:rPr lang="en-US" sz="2200" b="1" dirty="0" smtClean="0">
                <a:solidFill>
                  <a:srgbClr val="FDC1BB"/>
                </a:solidFill>
                <a:latin typeface="Cambria" panose="02040503050406030204" pitchFamily="18" charset="0"/>
              </a:rPr>
              <a:t>/</a:t>
            </a:r>
            <a:r>
              <a:rPr lang="en-US" sz="2400" dirty="0" smtClean="0">
                <a:solidFill>
                  <a:srgbClr val="FDC1BB"/>
                </a:solidFill>
              </a:rPr>
              <a:t>ɑː</a:t>
            </a:r>
            <a:r>
              <a:rPr lang="en-US" sz="2200" b="1" dirty="0" smtClean="0">
                <a:solidFill>
                  <a:srgbClr val="FDC1BB"/>
                </a:solidFill>
                <a:latin typeface="Cambria" panose="02040503050406030204" pitchFamily="18" charset="0"/>
              </a:rPr>
              <a:t>/ </a:t>
            </a:r>
            <a:endParaRPr lang="en-US" sz="2200" b="1" dirty="0">
              <a:solidFill>
                <a:srgbClr val="FDC1BB"/>
              </a:solidFill>
              <a:latin typeface="Cambria" panose="020405030504060302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544755" y="4836338"/>
            <a:ext cx="8906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FDC1BB"/>
                </a:solidFill>
                <a:latin typeface="Cambria" panose="02040503050406030204" pitchFamily="18" charset="0"/>
              </a:rPr>
              <a:t>/</a:t>
            </a:r>
            <a:r>
              <a:rPr lang="en-US" sz="2400" dirty="0" smtClean="0">
                <a:solidFill>
                  <a:srgbClr val="FDC1BB"/>
                </a:solidFill>
              </a:rPr>
              <a:t>ɒ</a:t>
            </a:r>
            <a:r>
              <a:rPr lang="en-US" sz="2200" b="1" dirty="0" smtClean="0">
                <a:solidFill>
                  <a:srgbClr val="FDC1BB"/>
                </a:solidFill>
                <a:latin typeface="Cambria" panose="02040503050406030204" pitchFamily="18" charset="0"/>
              </a:rPr>
              <a:t>/ </a:t>
            </a:r>
            <a:r>
              <a:rPr lang="en-US" sz="4000" b="1" dirty="0">
                <a:solidFill>
                  <a:srgbClr val="FDC1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200" b="1" dirty="0" smtClean="0">
                <a:solidFill>
                  <a:srgbClr val="FDC1BB"/>
                </a:solidFill>
                <a:latin typeface="Cambria" panose="02040503050406030204" pitchFamily="18" charset="0"/>
              </a:rPr>
              <a:t> </a:t>
            </a:r>
            <a:endParaRPr lang="en-US" sz="2200" b="1" dirty="0">
              <a:solidFill>
                <a:srgbClr val="FDC1BB"/>
              </a:solidFill>
              <a:latin typeface="Cambria" panose="020405030504060302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521753" y="3448005"/>
            <a:ext cx="8906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FDC1BB"/>
                </a:solidFill>
                <a:latin typeface="Cambria" panose="02040503050406030204" pitchFamily="18" charset="0"/>
              </a:rPr>
              <a:t>/</a:t>
            </a:r>
            <a:r>
              <a:rPr lang="en-US" sz="2200" b="1" dirty="0" smtClean="0">
                <a:solidFill>
                  <a:srgbClr val="FDC1BB"/>
                </a:solidFill>
                <a:latin typeface="Arial" panose="020B0604020202020204" pitchFamily="34" charset="0"/>
              </a:rPr>
              <a:t>ɔ</a:t>
            </a:r>
            <a:r>
              <a:rPr lang="en-US" sz="2200" b="1" dirty="0" smtClean="0">
                <a:solidFill>
                  <a:srgbClr val="FDC1BB"/>
                </a:solidFill>
                <a:latin typeface="Doulos SIL" panose="02000500070000020004" pitchFamily="2" charset="0"/>
              </a:rPr>
              <a:t>ː</a:t>
            </a:r>
            <a:r>
              <a:rPr lang="en-US" sz="2200" b="1" dirty="0" smtClean="0">
                <a:solidFill>
                  <a:srgbClr val="FDC1BB"/>
                </a:solidFill>
                <a:latin typeface="Cambria" panose="02040503050406030204" pitchFamily="18" charset="0"/>
              </a:rPr>
              <a:t>/ </a:t>
            </a:r>
            <a:r>
              <a:rPr lang="en-US" sz="4000" b="1" dirty="0">
                <a:solidFill>
                  <a:srgbClr val="FDC1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200" b="1" dirty="0" smtClean="0">
                <a:solidFill>
                  <a:srgbClr val="FDC1BB"/>
                </a:solidFill>
                <a:latin typeface="Cambria" panose="02040503050406030204" pitchFamily="18" charset="0"/>
              </a:rPr>
              <a:t> </a:t>
            </a:r>
            <a:endParaRPr lang="en-US" sz="2200" b="1" dirty="0">
              <a:solidFill>
                <a:srgbClr val="FDC1BB"/>
              </a:solidFill>
              <a:latin typeface="Cambria" panose="020405030504060302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449671" y="1412411"/>
            <a:ext cx="9890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FDC1BB"/>
                </a:solidFill>
                <a:latin typeface="Cambria" panose="02040503050406030204" pitchFamily="18" charset="0"/>
              </a:rPr>
              <a:t>/</a:t>
            </a:r>
            <a:r>
              <a:rPr lang="en-US" sz="2400" dirty="0" smtClean="0">
                <a:solidFill>
                  <a:srgbClr val="FDC1BB"/>
                </a:solidFill>
                <a:latin typeface="Arial" panose="020B0604020202020204" pitchFamily="34" charset="0"/>
              </a:rPr>
              <a:t>ʊ:</a:t>
            </a:r>
            <a:r>
              <a:rPr lang="en-US" sz="2200" b="1" dirty="0" smtClean="0">
                <a:solidFill>
                  <a:srgbClr val="FDC1BB"/>
                </a:solidFill>
                <a:latin typeface="Cambria" panose="02040503050406030204" pitchFamily="18" charset="0"/>
              </a:rPr>
              <a:t>/ </a:t>
            </a:r>
            <a:r>
              <a:rPr lang="en-US" sz="4000" b="1" dirty="0">
                <a:solidFill>
                  <a:srgbClr val="FDC1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200" b="1" dirty="0" smtClean="0">
                <a:solidFill>
                  <a:srgbClr val="FDC1BB"/>
                </a:solidFill>
                <a:latin typeface="Cambria" panose="02040503050406030204" pitchFamily="18" charset="0"/>
              </a:rPr>
              <a:t> </a:t>
            </a:r>
            <a:endParaRPr lang="en-US" sz="2200" b="1" dirty="0">
              <a:solidFill>
                <a:srgbClr val="FDC1BB"/>
              </a:solidFill>
              <a:latin typeface="Cambria" panose="020405030504060302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549418" y="2538125"/>
            <a:ext cx="8906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DC1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b="1" dirty="0">
                <a:solidFill>
                  <a:srgbClr val="FDC1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smtClean="0">
                <a:solidFill>
                  <a:srgbClr val="FDC1BB"/>
                </a:solidFill>
                <a:latin typeface="Cambria" panose="02040503050406030204" pitchFamily="18" charset="0"/>
              </a:rPr>
              <a:t>/</a:t>
            </a:r>
            <a:r>
              <a:rPr lang="en-US" sz="2400" dirty="0" smtClean="0">
                <a:solidFill>
                  <a:srgbClr val="FDC1BB"/>
                </a:solidFill>
                <a:latin typeface="Arial" panose="020B0604020202020204" pitchFamily="34" charset="0"/>
              </a:rPr>
              <a:t>ʊ</a:t>
            </a:r>
            <a:r>
              <a:rPr lang="en-US" sz="2200" b="1" dirty="0" smtClean="0">
                <a:solidFill>
                  <a:srgbClr val="FDC1BB"/>
                </a:solidFill>
                <a:latin typeface="Cambria" panose="02040503050406030204" pitchFamily="18" charset="0"/>
              </a:rPr>
              <a:t>/</a:t>
            </a:r>
            <a:endParaRPr lang="en-US" sz="2200" b="1" dirty="0">
              <a:solidFill>
                <a:srgbClr val="FDC1BB"/>
              </a:solidFill>
              <a:latin typeface="Cambria" panose="020405030504060302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 rot="10800000">
            <a:off x="7086595" y="5287571"/>
            <a:ext cx="11690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/ V/ 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000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 rot="10800000">
            <a:off x="6622747" y="3992491"/>
            <a:ext cx="11690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2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/ e/ 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2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 </a:t>
            </a:r>
            <a:endParaRPr lang="en-US" sz="2200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 rot="10800000" flipH="1" flipV="1">
            <a:off x="6630823" y="3146863"/>
            <a:ext cx="15745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40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 </a:t>
            </a:r>
            <a:r>
              <a:rPr lang="en-US" sz="2200" b="1" dirty="0">
                <a:solidFill>
                  <a:srgbClr val="002060"/>
                </a:solidFill>
                <a:latin typeface="Cambria" panose="02040503050406030204" pitchFamily="18" charset="0"/>
              </a:rPr>
              <a:t>/</a:t>
            </a:r>
            <a:r>
              <a:rPr lang="en-US" sz="2200" dirty="0">
                <a:solidFill>
                  <a:srgbClr val="002060"/>
                </a:solidFill>
                <a:latin typeface="Arial" panose="020B0604020202020204" pitchFamily="34" charset="0"/>
              </a:rPr>
              <a:t>ɜ</a:t>
            </a:r>
            <a:r>
              <a:rPr lang="en-US" sz="2200" dirty="0">
                <a:solidFill>
                  <a:srgbClr val="002060"/>
                </a:solidFill>
                <a:latin typeface="Doulos SIL" panose="02000500070000020004" pitchFamily="2" charset="0"/>
              </a:rPr>
              <a:t>ː</a:t>
            </a:r>
            <a:r>
              <a:rPr lang="en-US" sz="2200" b="1" dirty="0">
                <a:solidFill>
                  <a:srgbClr val="002060"/>
                </a:solidFill>
                <a:latin typeface="Cambria" panose="02040503050406030204" pitchFamily="18" charset="0"/>
              </a:rPr>
              <a:t>/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endParaRPr lang="en-US" sz="2200" b="1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 rot="10800000" flipH="1">
            <a:off x="930911" y="251374"/>
            <a:ext cx="1562162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ɜ</a:t>
            </a: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Doulos SIL" panose="02000500070000020004" pitchFamily="2" charset="0"/>
              </a:rPr>
              <a:t>ː</a:t>
            </a: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152866" y="1514736"/>
            <a:ext cx="1874735" cy="707886"/>
            <a:chOff x="1152866" y="1514736"/>
            <a:chExt cx="1874735" cy="707886"/>
          </a:xfrm>
        </p:grpSpPr>
        <p:sp>
          <p:nvSpPr>
            <p:cNvPr id="35" name="TextBox 34"/>
            <p:cNvSpPr txBox="1"/>
            <p:nvPr/>
          </p:nvSpPr>
          <p:spPr>
            <a:xfrm>
              <a:off x="1152866" y="1514736"/>
              <a:ext cx="133510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2000" b="1" dirty="0" smtClean="0">
                  <a:solidFill>
                    <a:schemeClr val="accent2">
                      <a:lumMod val="40000"/>
                      <a:lumOff val="6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r>
                <a:rPr lang="en-US" sz="2000" b="1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ee</a:t>
              </a:r>
              <a:r>
                <a:rPr lang="en-US" sz="2000" b="1" dirty="0" smtClean="0">
                  <a:solidFill>
                    <a:schemeClr val="accent2">
                      <a:lumMod val="40000"/>
                      <a:lumOff val="6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r>
                <a:rPr lang="en-US" sz="4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Arial" panose="020B0604020202020204" pitchFamily="34" charset="0"/>
                </a:rPr>
                <a:t>/</a:t>
              </a:r>
              <a:r>
                <a:rPr lang="en-US" sz="2000" b="1" dirty="0" err="1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Arial" panose="020B0604020202020204" pitchFamily="34" charset="0"/>
                </a:rPr>
                <a:t>f</a:t>
              </a:r>
              <a:r>
                <a:rPr lang="en-US" sz="2000" b="1" dirty="0" err="1" smtClean="0">
                  <a:solidFill>
                    <a:srgbClr val="C00000"/>
                  </a:solidFill>
                  <a:latin typeface="Arial" panose="020B0604020202020204" pitchFamily="34" charset="0"/>
                </a:rPr>
                <a:t>i</a:t>
              </a:r>
              <a:r>
                <a:rPr lang="en-US" sz="2000" b="1" dirty="0" err="1" smtClean="0">
                  <a:solidFill>
                    <a:srgbClr val="C00000"/>
                  </a:solidFill>
                  <a:latin typeface="Doulos SIL" panose="02000500070000020004" pitchFamily="2" charset="0"/>
                </a:rPr>
                <a:t>ː</a:t>
              </a:r>
              <a:r>
                <a:rPr lang="en-US" sz="2000" b="1" dirty="0" err="1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Doulos SIL" panose="02000500070000020004" pitchFamily="2" charset="0"/>
                </a:rPr>
                <a:t>l</a:t>
              </a:r>
              <a:r>
                <a:rPr lang="en-US" sz="2000" b="1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</a:rPr>
                <a:t>/ </a:t>
              </a:r>
              <a:endParaRPr lang="en-US" sz="20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2413808" y="1950327"/>
              <a:ext cx="613793" cy="28894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1836151" y="2799449"/>
            <a:ext cx="3118761" cy="461665"/>
            <a:chOff x="1408872" y="1741997"/>
            <a:chExt cx="3118761" cy="407408"/>
          </a:xfrm>
        </p:grpSpPr>
        <p:sp>
          <p:nvSpPr>
            <p:cNvPr id="46" name="TextBox 45"/>
            <p:cNvSpPr txBox="1"/>
            <p:nvPr/>
          </p:nvSpPr>
          <p:spPr>
            <a:xfrm>
              <a:off x="1408872" y="1741997"/>
              <a:ext cx="1335109" cy="4074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b="1" dirty="0" smtClean="0">
                  <a:solidFill>
                    <a:schemeClr val="accent2">
                      <a:lumMod val="40000"/>
                      <a:lumOff val="6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r>
                <a:rPr lang="en-US" b="1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r>
                <a:rPr lang="en-US" b="1" dirty="0" smtClean="0">
                  <a:solidFill>
                    <a:schemeClr val="accent2">
                      <a:lumMod val="40000"/>
                      <a:lumOff val="6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/</a:t>
              </a:r>
              <a:r>
                <a:rPr lang="en-US" sz="2400" b="1" dirty="0" err="1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r>
                <a:rPr lang="en-US" sz="1600" b="1" dirty="0" err="1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r>
                <a:rPr lang="en-US" sz="2200" b="1" dirty="0" err="1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b="1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/ </a:t>
              </a:r>
              <a:endParaRPr lang="en-US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8" name="Straight Arrow Connector 47"/>
            <p:cNvCxnSpPr/>
            <p:nvPr/>
          </p:nvCxnSpPr>
          <p:spPr>
            <a:xfrm>
              <a:off x="2397258" y="1953383"/>
              <a:ext cx="2130375" cy="4296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/>
          <p:nvPr/>
        </p:nvGrpSpPr>
        <p:grpSpPr>
          <a:xfrm>
            <a:off x="1722887" y="3504513"/>
            <a:ext cx="2362659" cy="707886"/>
            <a:chOff x="2181524" y="1576680"/>
            <a:chExt cx="2362659" cy="624692"/>
          </a:xfrm>
        </p:grpSpPr>
        <p:sp>
          <p:nvSpPr>
            <p:cNvPr id="50" name="TextBox 49"/>
            <p:cNvSpPr txBox="1"/>
            <p:nvPr/>
          </p:nvSpPr>
          <p:spPr>
            <a:xfrm>
              <a:off x="2181524" y="1576680"/>
              <a:ext cx="1405215" cy="6246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2000" b="1" dirty="0" smtClean="0">
                  <a:solidFill>
                    <a:schemeClr val="accent2">
                      <a:lumMod val="40000"/>
                      <a:lumOff val="6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r>
                <a:rPr lang="en-US" sz="2000" b="1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r>
                <a:rPr lang="en-US" sz="2000" b="1" dirty="0" smtClean="0">
                  <a:solidFill>
                    <a:schemeClr val="accent2">
                      <a:lumMod val="40000"/>
                      <a:lumOff val="6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r>
                <a:rPr lang="en-US" sz="4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Arial" panose="020B0604020202020204" pitchFamily="34" charset="0"/>
                </a:rPr>
                <a:t>/</a:t>
              </a:r>
              <a:r>
                <a:rPr lang="en-US" sz="2000" b="1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r>
                <a:rPr lang="en-US" sz="2000" b="1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r>
                <a:rPr lang="en-US" sz="2000" b="1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r>
                <a:rPr lang="en-US" sz="2000" b="1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</a:rPr>
                <a:t>/ </a:t>
              </a:r>
              <a:endParaRPr lang="en-US" sz="20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</a:endParaRPr>
            </a:p>
          </p:txBody>
        </p:sp>
        <p:cxnSp>
          <p:nvCxnSpPr>
            <p:cNvPr id="51" name="Straight Arrow Connector 50"/>
            <p:cNvCxnSpPr/>
            <p:nvPr/>
          </p:nvCxnSpPr>
          <p:spPr>
            <a:xfrm flipV="1">
              <a:off x="3353869" y="1983517"/>
              <a:ext cx="1190314" cy="12972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52" name="Group 51"/>
          <p:cNvGrpSpPr/>
          <p:nvPr/>
        </p:nvGrpSpPr>
        <p:grpSpPr>
          <a:xfrm>
            <a:off x="2690432" y="4723872"/>
            <a:ext cx="2575584" cy="707886"/>
            <a:chOff x="2181524" y="1576680"/>
            <a:chExt cx="2575584" cy="624692"/>
          </a:xfrm>
        </p:grpSpPr>
        <p:sp>
          <p:nvSpPr>
            <p:cNvPr id="53" name="TextBox 52"/>
            <p:cNvSpPr txBox="1"/>
            <p:nvPr/>
          </p:nvSpPr>
          <p:spPr>
            <a:xfrm>
              <a:off x="2181524" y="1576680"/>
              <a:ext cx="1581318" cy="6246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2000" b="1" dirty="0" smtClean="0">
                  <a:solidFill>
                    <a:schemeClr val="accent2">
                      <a:lumMod val="40000"/>
                      <a:lumOff val="6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n-US" sz="2000" b="1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sz="2000" b="1" dirty="0" smtClean="0">
                  <a:solidFill>
                    <a:schemeClr val="accent2">
                      <a:lumMod val="40000"/>
                      <a:lumOff val="6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sz="4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Arial" panose="020B0604020202020204" pitchFamily="34" charset="0"/>
                </a:rPr>
                <a:t>/</a:t>
              </a:r>
              <a:r>
                <a:rPr lang="en-US" sz="2000" b="1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r</a:t>
              </a:r>
              <a:r>
                <a:rPr lang="en-US" sz="2000" b="1" dirty="0">
                  <a:solidFill>
                    <a:srgbClr val="C00000"/>
                  </a:solidFill>
                  <a:latin typeface="Cambria" panose="02040503050406030204" pitchFamily="18" charset="0"/>
                </a:rPr>
                <a:t> æ </a:t>
              </a:r>
              <a:r>
                <a:rPr lang="en-US" sz="2000" b="1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t</a:t>
              </a:r>
              <a:r>
                <a:rPr lang="en-US" sz="2000" b="1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</a:rPr>
                <a:t>/ </a:t>
              </a:r>
              <a:endParaRPr lang="en-US" sz="20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</a:endParaRPr>
            </a:p>
          </p:txBody>
        </p:sp>
        <p:cxnSp>
          <p:nvCxnSpPr>
            <p:cNvPr id="54" name="Straight Arrow Connector 53"/>
            <p:cNvCxnSpPr/>
            <p:nvPr/>
          </p:nvCxnSpPr>
          <p:spPr>
            <a:xfrm flipV="1">
              <a:off x="3566794" y="1982574"/>
              <a:ext cx="1190314" cy="12972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56" name="Group 55"/>
          <p:cNvGrpSpPr/>
          <p:nvPr/>
        </p:nvGrpSpPr>
        <p:grpSpPr>
          <a:xfrm>
            <a:off x="8741725" y="5287571"/>
            <a:ext cx="2523622" cy="707886"/>
            <a:chOff x="1364511" y="1576680"/>
            <a:chExt cx="2285437" cy="624692"/>
          </a:xfrm>
        </p:grpSpPr>
        <p:sp>
          <p:nvSpPr>
            <p:cNvPr id="58" name="TextBox 57"/>
            <p:cNvSpPr txBox="1"/>
            <p:nvPr/>
          </p:nvSpPr>
          <p:spPr>
            <a:xfrm>
              <a:off x="2181524" y="1576680"/>
              <a:ext cx="1468424" cy="6246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2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sz="2000" b="1" dirty="0" smtClean="0">
                  <a:solidFill>
                    <a:srgbClr val="FDC1B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sz="2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sk</a:t>
              </a:r>
              <a:r>
                <a:rPr lang="en-US" sz="4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</a:rPr>
                <a:t>/</a:t>
              </a:r>
              <a:r>
                <a:rPr lang="en-US" sz="2000" b="1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t</a:t>
              </a:r>
              <a:r>
                <a:rPr lang="en-US" sz="2000" dirty="0" err="1" smtClean="0">
                  <a:solidFill>
                    <a:srgbClr val="FDC1BB"/>
                  </a:solidFill>
                </a:rPr>
                <a:t>ɑː</a:t>
              </a:r>
              <a:r>
                <a:rPr lang="en-US" sz="2000" b="1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sk</a:t>
              </a:r>
              <a:r>
                <a:rPr lang="en-US" sz="2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/ </a:t>
              </a:r>
              <a:endPara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endParaRPr>
            </a:p>
          </p:txBody>
        </p:sp>
        <p:cxnSp>
          <p:nvCxnSpPr>
            <p:cNvPr id="59" name="Straight Arrow Connector 58"/>
            <p:cNvCxnSpPr/>
            <p:nvPr/>
          </p:nvCxnSpPr>
          <p:spPr>
            <a:xfrm flipH="1">
              <a:off x="1364511" y="2038219"/>
              <a:ext cx="817013" cy="137379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/>
          <p:nvPr/>
        </p:nvGrpSpPr>
        <p:grpSpPr>
          <a:xfrm>
            <a:off x="9275125" y="4656742"/>
            <a:ext cx="2523622" cy="707886"/>
            <a:chOff x="1364511" y="1576680"/>
            <a:chExt cx="2285437" cy="624692"/>
          </a:xfrm>
        </p:grpSpPr>
        <p:sp>
          <p:nvSpPr>
            <p:cNvPr id="62" name="TextBox 61"/>
            <p:cNvSpPr txBox="1"/>
            <p:nvPr/>
          </p:nvSpPr>
          <p:spPr>
            <a:xfrm>
              <a:off x="2181524" y="1576680"/>
              <a:ext cx="1468424" cy="6246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2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  <a:r>
                <a:rPr lang="en-US" sz="2000" b="1" dirty="0" smtClean="0">
                  <a:solidFill>
                    <a:srgbClr val="FDC1B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r>
                <a:rPr lang="en-US" sz="2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r>
                <a:rPr lang="en-US" sz="4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</a:rPr>
                <a:t>/</a:t>
              </a:r>
              <a:r>
                <a:rPr lang="en-US" b="1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</a:rPr>
                <a:t>g</a:t>
              </a:r>
              <a:r>
                <a:rPr lang="en-US" sz="2000" dirty="0" err="1" smtClean="0">
                  <a:solidFill>
                    <a:srgbClr val="FDC1BB"/>
                  </a:solidFill>
                </a:rPr>
                <a:t>ɒ</a:t>
              </a:r>
              <a:r>
                <a:rPr lang="en-US" sz="2000" b="1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d</a:t>
              </a:r>
              <a:r>
                <a:rPr lang="en-US" sz="2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/ </a:t>
              </a:r>
              <a:endPara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endParaRPr>
            </a:p>
          </p:txBody>
        </p:sp>
        <p:cxnSp>
          <p:nvCxnSpPr>
            <p:cNvPr id="63" name="Straight Arrow Connector 62"/>
            <p:cNvCxnSpPr/>
            <p:nvPr/>
          </p:nvCxnSpPr>
          <p:spPr>
            <a:xfrm flipH="1">
              <a:off x="1364511" y="2038219"/>
              <a:ext cx="817013" cy="137379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67" name="Group 66"/>
          <p:cNvGrpSpPr/>
          <p:nvPr/>
        </p:nvGrpSpPr>
        <p:grpSpPr>
          <a:xfrm>
            <a:off x="9275126" y="3480604"/>
            <a:ext cx="1959099" cy="707886"/>
            <a:chOff x="1439062" y="1828991"/>
            <a:chExt cx="1774194" cy="624692"/>
          </a:xfrm>
        </p:grpSpPr>
        <p:sp>
          <p:nvSpPr>
            <p:cNvPr id="68" name="TextBox 67"/>
            <p:cNvSpPr txBox="1"/>
            <p:nvPr/>
          </p:nvSpPr>
          <p:spPr>
            <a:xfrm>
              <a:off x="1744832" y="1828991"/>
              <a:ext cx="1468424" cy="6246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2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sz="2000" b="1" dirty="0" smtClean="0">
                  <a:solidFill>
                    <a:srgbClr val="FDC1B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al</a:t>
              </a:r>
              <a:r>
                <a:rPr lang="en-US" sz="2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r>
                <a:rPr lang="en-US" sz="4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</a:rPr>
                <a:t>/</a:t>
              </a:r>
              <a:r>
                <a:rPr lang="en-US" b="1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</a:rPr>
                <a:t>t</a:t>
              </a:r>
              <a:r>
                <a:rPr lang="en-US" b="1" dirty="0" err="1" smtClean="0">
                  <a:solidFill>
                    <a:srgbClr val="FDC1BB"/>
                  </a:solidFill>
                  <a:latin typeface="Arial" panose="020B0604020202020204" pitchFamily="34" charset="0"/>
                </a:rPr>
                <a:t>ɔ</a:t>
              </a:r>
              <a:r>
                <a:rPr lang="en-US" b="1" dirty="0" err="1" smtClean="0">
                  <a:solidFill>
                    <a:srgbClr val="FDC1BB"/>
                  </a:solidFill>
                  <a:latin typeface="Doulos SIL" panose="02000500070000020004" pitchFamily="2" charset="0"/>
                </a:rPr>
                <a:t>ː</a:t>
              </a:r>
              <a:r>
                <a:rPr lang="en-US" b="1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</a:rPr>
                <a:t>k</a:t>
              </a:r>
              <a:r>
                <a:rPr lang="en-US" sz="2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/ </a:t>
              </a:r>
              <a:endPara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endParaRPr>
            </a:p>
          </p:txBody>
        </p:sp>
        <p:cxnSp>
          <p:nvCxnSpPr>
            <p:cNvPr id="69" name="Straight Arrow Connector 68"/>
            <p:cNvCxnSpPr/>
            <p:nvPr/>
          </p:nvCxnSpPr>
          <p:spPr>
            <a:xfrm flipH="1" flipV="1">
              <a:off x="1439062" y="2289156"/>
              <a:ext cx="332745" cy="783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70" name="Group 69"/>
          <p:cNvGrpSpPr/>
          <p:nvPr/>
        </p:nvGrpSpPr>
        <p:grpSpPr>
          <a:xfrm>
            <a:off x="8440071" y="2220254"/>
            <a:ext cx="2813272" cy="707886"/>
            <a:chOff x="765758" y="1576504"/>
            <a:chExt cx="2547749" cy="624692"/>
          </a:xfrm>
        </p:grpSpPr>
        <p:sp>
          <p:nvSpPr>
            <p:cNvPr id="71" name="TextBox 70"/>
            <p:cNvSpPr txBox="1"/>
            <p:nvPr/>
          </p:nvSpPr>
          <p:spPr>
            <a:xfrm>
              <a:off x="1845083" y="1576504"/>
              <a:ext cx="1468424" cy="6246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2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sz="2000" b="1" dirty="0" smtClean="0">
                  <a:solidFill>
                    <a:srgbClr val="FDC1B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u</a:t>
              </a:r>
              <a:r>
                <a:rPr lang="en-US" sz="2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ll</a:t>
              </a:r>
              <a:r>
                <a:rPr lang="en-US" sz="4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</a:rPr>
                <a:t>/</a:t>
              </a:r>
              <a:r>
                <a:rPr lang="en-US" b="1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</a:rPr>
                <a:t>p</a:t>
              </a:r>
              <a:r>
                <a:rPr lang="en-US" dirty="0" err="1" smtClean="0">
                  <a:solidFill>
                    <a:srgbClr val="FDC1BB"/>
                  </a:solidFill>
                  <a:latin typeface="Arial" panose="020B0604020202020204" pitchFamily="34" charset="0"/>
                </a:rPr>
                <a:t>ʊ</a:t>
              </a:r>
              <a:r>
                <a:rPr lang="en-US" b="1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</a:rPr>
                <a:t>l</a:t>
              </a:r>
              <a:r>
                <a:rPr lang="en-US" sz="2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/ </a:t>
              </a:r>
              <a:endPara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endParaRPr>
            </a:p>
          </p:txBody>
        </p:sp>
        <p:cxnSp>
          <p:nvCxnSpPr>
            <p:cNvPr id="72" name="Straight Arrow Connector 71"/>
            <p:cNvCxnSpPr>
              <a:endCxn id="33" idx="3"/>
            </p:cNvCxnSpPr>
            <p:nvPr/>
          </p:nvCxnSpPr>
          <p:spPr>
            <a:xfrm flipH="1">
              <a:off x="765758" y="2021348"/>
              <a:ext cx="1081810" cy="148015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73" name="Group 72"/>
          <p:cNvGrpSpPr/>
          <p:nvPr/>
        </p:nvGrpSpPr>
        <p:grpSpPr>
          <a:xfrm>
            <a:off x="9234058" y="1645078"/>
            <a:ext cx="2179110" cy="707886"/>
            <a:chOff x="780850" y="1804180"/>
            <a:chExt cx="1973440" cy="624692"/>
          </a:xfrm>
        </p:grpSpPr>
        <p:sp>
          <p:nvSpPr>
            <p:cNvPr id="74" name="TextBox 73"/>
            <p:cNvSpPr txBox="1"/>
            <p:nvPr/>
          </p:nvSpPr>
          <p:spPr>
            <a:xfrm>
              <a:off x="1285866" y="1804180"/>
              <a:ext cx="1468424" cy="6246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2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r>
                <a:rPr lang="en-US" sz="2000" b="1" dirty="0" smtClean="0">
                  <a:solidFill>
                    <a:srgbClr val="FDC1B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oo</a:t>
              </a:r>
              <a:r>
                <a:rPr lang="en-US" sz="2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r>
                <a:rPr lang="en-US" sz="4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</a:rPr>
                <a:t>/</a:t>
              </a:r>
              <a:r>
                <a:rPr lang="en-US" b="1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</a:rPr>
                <a:t>f</a:t>
              </a:r>
              <a:r>
                <a:rPr lang="en-US" dirty="0" err="1" smtClean="0">
                  <a:solidFill>
                    <a:srgbClr val="FDC1BB"/>
                  </a:solidFill>
                  <a:latin typeface="Arial" panose="020B0604020202020204" pitchFamily="34" charset="0"/>
                </a:rPr>
                <a:t>ʊ:</a:t>
              </a:r>
              <a:r>
                <a:rPr lang="en-US" b="1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</a:rPr>
                <a:t>l</a:t>
              </a:r>
              <a:r>
                <a:rPr lang="en-US" sz="2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/ </a:t>
              </a:r>
              <a:endPara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endParaRPr>
            </a:p>
          </p:txBody>
        </p:sp>
        <p:cxnSp>
          <p:nvCxnSpPr>
            <p:cNvPr id="75" name="Straight Arrow Connector 74"/>
            <p:cNvCxnSpPr/>
            <p:nvPr/>
          </p:nvCxnSpPr>
          <p:spPr>
            <a:xfrm flipH="1" flipV="1">
              <a:off x="780850" y="2053009"/>
              <a:ext cx="526668" cy="125909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83" name="Group 82"/>
          <p:cNvGrpSpPr/>
          <p:nvPr/>
        </p:nvGrpSpPr>
        <p:grpSpPr>
          <a:xfrm>
            <a:off x="8148723" y="4972930"/>
            <a:ext cx="2839294" cy="707886"/>
            <a:chOff x="8148723" y="4972930"/>
            <a:chExt cx="2839294" cy="707886"/>
          </a:xfrm>
        </p:grpSpPr>
        <p:grpSp>
          <p:nvGrpSpPr>
            <p:cNvPr id="64" name="Group 63"/>
            <p:cNvGrpSpPr/>
            <p:nvPr/>
          </p:nvGrpSpPr>
          <p:grpSpPr>
            <a:xfrm>
              <a:off x="8148723" y="4972930"/>
              <a:ext cx="2839294" cy="707886"/>
              <a:chOff x="690708" y="1524011"/>
              <a:chExt cx="2571314" cy="624692"/>
            </a:xfrm>
          </p:grpSpPr>
          <p:sp>
            <p:nvSpPr>
              <p:cNvPr id="65" name="TextBox 64"/>
              <p:cNvSpPr txBox="1"/>
              <p:nvPr/>
            </p:nvSpPr>
            <p:spPr>
              <a:xfrm>
                <a:off x="1793598" y="1524011"/>
                <a:ext cx="1468424" cy="6246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US" sz="2000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sz="2000" b="1" dirty="0" smtClean="0">
                    <a:solidFill>
                      <a:srgbClr val="FF333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</a:t>
                </a:r>
                <a:r>
                  <a:rPr lang="en-US" sz="2000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4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" panose="020B0604020202020204" pitchFamily="34" charset="0"/>
                  </a:rPr>
                  <a:t>/k   </a:t>
                </a:r>
                <a:r>
                  <a:rPr lang="en-US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" panose="020B0604020202020204" pitchFamily="34" charset="0"/>
                  </a:rPr>
                  <a:t>t</a:t>
                </a:r>
                <a:r>
                  <a:rPr lang="en-US" sz="2000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/ </a:t>
                </a:r>
                <a:endParaRPr lang="en-US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</a:endParaRPr>
              </a:p>
            </p:txBody>
          </p:sp>
          <p:cxnSp>
            <p:nvCxnSpPr>
              <p:cNvPr id="66" name="Straight Arrow Connector 65"/>
              <p:cNvCxnSpPr/>
              <p:nvPr/>
            </p:nvCxnSpPr>
            <p:spPr>
              <a:xfrm flipH="1">
                <a:off x="690708" y="1997586"/>
                <a:ext cx="1165245" cy="33864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6" name="Rectangle 5"/>
            <p:cNvSpPr/>
            <p:nvPr/>
          </p:nvSpPr>
          <p:spPr>
            <a:xfrm rot="10800000">
              <a:off x="10134173" y="5242356"/>
              <a:ext cx="33054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FF3333"/>
                  </a:solidFill>
                  <a:latin typeface="Cambria" panose="02040503050406030204" pitchFamily="18" charset="0"/>
                </a:rPr>
                <a:t>V</a:t>
              </a:r>
              <a:endParaRPr lang="en-US" dirty="0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7703649" y="4000698"/>
            <a:ext cx="3538695" cy="434383"/>
            <a:chOff x="7703649" y="4000698"/>
            <a:chExt cx="3538695" cy="434383"/>
          </a:xfrm>
        </p:grpSpPr>
        <p:grpSp>
          <p:nvGrpSpPr>
            <p:cNvPr id="76" name="Group 75"/>
            <p:cNvGrpSpPr/>
            <p:nvPr/>
          </p:nvGrpSpPr>
          <p:grpSpPr>
            <a:xfrm>
              <a:off x="7703649" y="4000698"/>
              <a:ext cx="3538695" cy="400110"/>
              <a:chOff x="196909" y="1650617"/>
              <a:chExt cx="3204703" cy="353086"/>
            </a:xfrm>
          </p:grpSpPr>
          <p:sp>
            <p:nvSpPr>
              <p:cNvPr id="77" name="TextBox 76"/>
              <p:cNvSpPr txBox="1"/>
              <p:nvPr/>
            </p:nvSpPr>
            <p:spPr>
              <a:xfrm>
                <a:off x="1789730" y="1650617"/>
                <a:ext cx="1611882" cy="3530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US" sz="2000" b="1" dirty="0" smtClean="0">
                    <a:solidFill>
                      <a:srgbClr val="FF333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000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gain </a:t>
                </a:r>
                <a:r>
                  <a:rPr lang="en-US" sz="2000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" panose="020B0604020202020204" pitchFamily="34" charset="0"/>
                  </a:rPr>
                  <a:t>/</a:t>
                </a:r>
                <a:r>
                  <a:rPr lang="en-US" sz="2000" b="1" dirty="0">
                    <a:solidFill>
                      <a:srgbClr val="FF3333"/>
                    </a:solidFill>
                    <a:latin typeface="Cambria" panose="02040503050406030204" pitchFamily="18" charset="0"/>
                  </a:rPr>
                  <a:t> </a:t>
                </a:r>
                <a:r>
                  <a:rPr lang="en-US" sz="2000" b="1" dirty="0" smtClean="0">
                    <a:solidFill>
                      <a:srgbClr val="FF3333"/>
                    </a:solidFill>
                    <a:latin typeface="Cambria" panose="02040503050406030204" pitchFamily="18" charset="0"/>
                  </a:rPr>
                  <a:t> </a:t>
                </a:r>
                <a:r>
                  <a:rPr lang="en-US" sz="2000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" panose="020B0604020202020204" pitchFamily="34" charset="0"/>
                  </a:rPr>
                  <a:t>gen</a:t>
                </a:r>
                <a:r>
                  <a:rPr lang="en-US" sz="2000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/ </a:t>
                </a:r>
                <a:endParaRPr lang="en-US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</a:endParaRPr>
              </a:p>
            </p:txBody>
          </p:sp>
          <p:cxnSp>
            <p:nvCxnSpPr>
              <p:cNvPr id="78" name="Straight Arrow Connector 77"/>
              <p:cNvCxnSpPr/>
              <p:nvPr/>
            </p:nvCxnSpPr>
            <p:spPr>
              <a:xfrm flipH="1" flipV="1">
                <a:off x="196909" y="1856396"/>
                <a:ext cx="1627766" cy="5011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38" name="Rectangle 37"/>
            <p:cNvSpPr/>
            <p:nvPr/>
          </p:nvSpPr>
          <p:spPr>
            <a:xfrm rot="10800000">
              <a:off x="10227387" y="4065749"/>
              <a:ext cx="30649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FF3333"/>
                  </a:solidFill>
                  <a:latin typeface="Cambria" panose="02040503050406030204" pitchFamily="18" charset="0"/>
                </a:rPr>
                <a:t>e</a:t>
              </a:r>
              <a:endParaRPr lang="en-US" dirty="0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7418116" y="3381391"/>
            <a:ext cx="3912376" cy="400110"/>
            <a:chOff x="-141503" y="1650617"/>
            <a:chExt cx="3543115" cy="353086"/>
          </a:xfrm>
        </p:grpSpPr>
        <p:sp>
          <p:nvSpPr>
            <p:cNvPr id="80" name="TextBox 79"/>
            <p:cNvSpPr txBox="1"/>
            <p:nvPr/>
          </p:nvSpPr>
          <p:spPr>
            <a:xfrm>
              <a:off x="1789730" y="1650617"/>
              <a:ext cx="1611882" cy="3530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2000" b="1" dirty="0" smtClean="0">
                  <a:solidFill>
                    <a:srgbClr val="FF333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r>
                <a:rPr lang="en-US" sz="2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arn </a:t>
              </a:r>
              <a:r>
                <a:rPr lang="en-US" sz="2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</a:rPr>
                <a:t>/</a:t>
              </a:r>
              <a:r>
                <a:rPr lang="en-US" sz="2000" dirty="0" err="1" smtClean="0">
                  <a:solidFill>
                    <a:srgbClr val="FF3333"/>
                  </a:solidFill>
                  <a:latin typeface="Arial" panose="020B0604020202020204" pitchFamily="34" charset="0"/>
                </a:rPr>
                <a:t>ɜ</a:t>
              </a:r>
              <a:r>
                <a:rPr lang="en-US" sz="2000" dirty="0" err="1" smtClean="0">
                  <a:solidFill>
                    <a:srgbClr val="FF3333"/>
                  </a:solidFill>
                  <a:latin typeface="Doulos SIL" panose="02000500070000020004" pitchFamily="2" charset="0"/>
                </a:rPr>
                <a:t>ː</a:t>
              </a:r>
              <a:r>
                <a:rPr lang="en-US" sz="2000" b="1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</a:rPr>
                <a:t>n</a:t>
              </a:r>
              <a:r>
                <a:rPr lang="en-US" sz="2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/ </a:t>
              </a:r>
              <a:endPara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endParaRPr>
            </a:p>
          </p:txBody>
        </p:sp>
        <p:cxnSp>
          <p:nvCxnSpPr>
            <p:cNvPr id="81" name="Straight Arrow Connector 80"/>
            <p:cNvCxnSpPr/>
            <p:nvPr/>
          </p:nvCxnSpPr>
          <p:spPr>
            <a:xfrm flipH="1">
              <a:off x="-141503" y="1861407"/>
              <a:ext cx="1966179" cy="4316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4" name="TextBox 3"/>
          <p:cNvSpPr txBox="1"/>
          <p:nvPr/>
        </p:nvSpPr>
        <p:spPr>
          <a:xfrm>
            <a:off x="6366696" y="216675"/>
            <a:ext cx="44718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b="1" dirty="0" smtClean="0">
                <a:solidFill>
                  <a:srgbClr val="002060"/>
                </a:solidFill>
              </a:rPr>
              <a:t>Part of the tongue</a:t>
            </a:r>
          </a:p>
          <a:p>
            <a:pPr marL="342900" indent="-342900">
              <a:buAutoNum type="arabicPeriod"/>
            </a:pPr>
            <a:r>
              <a:rPr lang="en-US" b="1" dirty="0" smtClean="0">
                <a:solidFill>
                  <a:srgbClr val="002060"/>
                </a:solidFill>
              </a:rPr>
              <a:t>How high</a:t>
            </a:r>
          </a:p>
          <a:p>
            <a:pPr marL="342900" indent="-342900">
              <a:buAutoNum type="arabicPeriod"/>
            </a:pPr>
            <a:r>
              <a:rPr lang="en-US" b="1" dirty="0" smtClean="0">
                <a:solidFill>
                  <a:srgbClr val="002060"/>
                </a:solidFill>
              </a:rPr>
              <a:t>Position of the lips (rounded/unrounded)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303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000"/>
                            </p:stCondLst>
                            <p:childTnLst>
                              <p:par>
                                <p:cTn id="43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3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000"/>
                            </p:stCondLst>
                            <p:childTnLst>
                              <p:par>
                                <p:cTn id="5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3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000"/>
                            </p:stCondLst>
                            <p:childTnLst>
                              <p:par>
                                <p:cTn id="6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3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000"/>
                            </p:stCondLst>
                            <p:childTnLst>
                              <p:par>
                                <p:cTn id="8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3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000"/>
                            </p:stCondLst>
                            <p:childTnLst>
                              <p:par>
                                <p:cTn id="9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3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7000"/>
                            </p:stCondLst>
                            <p:childTnLst>
                              <p:par>
                                <p:cTn id="10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3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7000"/>
                            </p:stCondLst>
                            <p:childTnLst>
                              <p:par>
                                <p:cTn id="12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3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7000"/>
                            </p:stCondLst>
                            <p:childTnLst>
                              <p:par>
                                <p:cTn id="13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3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7000"/>
                            </p:stCondLst>
                            <p:childTnLst>
                              <p:par>
                                <p:cTn id="14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3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7000"/>
                            </p:stCondLst>
                            <p:childTnLst>
                              <p:par>
                                <p:cTn id="16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3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7000"/>
                            </p:stCondLst>
                            <p:childTnLst>
                              <p:par>
                                <p:cTn id="173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0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3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7000"/>
                            </p:stCondLst>
                            <p:childTnLst>
                              <p:par>
                                <p:cTn id="186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/>
      <p:bldP spid="15" grpId="0"/>
      <p:bldP spid="16" grpId="0"/>
      <p:bldP spid="17" grpId="0"/>
      <p:bldP spid="18" grpId="0"/>
      <p:bldP spid="19" grpId="0"/>
      <p:bldP spid="21" grpId="0"/>
      <p:bldP spid="22" grpId="0"/>
      <p:bldP spid="23" grpId="0"/>
      <p:bldP spid="24" grpId="0"/>
      <p:bldP spid="25" grpId="0"/>
      <p:bldP spid="27" grpId="0"/>
      <p:bldP spid="28" grpId="0"/>
      <p:bldP spid="29" grpId="0"/>
      <p:bldP spid="33" grpId="0"/>
      <p:bldP spid="34" grpId="0"/>
      <p:bldP spid="36" grpId="0"/>
      <p:bldP spid="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50391" y="617330"/>
            <a:ext cx="3571483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500" b="1" dirty="0" smtClean="0"/>
              <a:t>Vowels </a:t>
            </a:r>
            <a:r>
              <a:rPr lang="en-US" sz="2500" b="1" dirty="0"/>
              <a:t>in </a:t>
            </a:r>
            <a:r>
              <a:rPr lang="en-US" sz="2500" b="1" dirty="0" smtClean="0"/>
              <a:t>English (12)</a:t>
            </a:r>
            <a:endParaRPr lang="en-US" sz="2500" b="1" dirty="0"/>
          </a:p>
        </p:txBody>
      </p:sp>
      <p:sp>
        <p:nvSpPr>
          <p:cNvPr id="9" name="Frame 8"/>
          <p:cNvSpPr/>
          <p:nvPr/>
        </p:nvSpPr>
        <p:spPr>
          <a:xfrm>
            <a:off x="0" y="0"/>
            <a:ext cx="12192000" cy="6857999"/>
          </a:xfrm>
          <a:prstGeom prst="frame">
            <a:avLst>
              <a:gd name="adj1" fmla="val 2596"/>
            </a:avLst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2732963" y="1655650"/>
            <a:ext cx="6656697" cy="4641083"/>
            <a:chOff x="2767651" y="1233867"/>
            <a:chExt cx="6656697" cy="4641083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2767651" y="1241945"/>
              <a:ext cx="6656697" cy="2316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2767651" y="1241945"/>
              <a:ext cx="2353284" cy="463300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9404445" y="1233867"/>
              <a:ext cx="0" cy="461707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5120935" y="5844308"/>
              <a:ext cx="4303413" cy="663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3603009" y="2798937"/>
              <a:ext cx="5821339" cy="2720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V="1">
              <a:off x="4326340" y="4339997"/>
              <a:ext cx="5098008" cy="2109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7523328" y="1241945"/>
              <a:ext cx="51179" cy="372584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4640239" y="1241945"/>
              <a:ext cx="2934268" cy="372584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3406755" y="1197675"/>
            <a:ext cx="8299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mbria" panose="02040503050406030204" pitchFamily="18" charset="0"/>
              </a:rPr>
              <a:t>Front</a:t>
            </a:r>
            <a:endParaRPr lang="en-US" sz="2000" b="1" dirty="0">
              <a:latin typeface="Cambria" panose="020405030504060302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56194" y="1197675"/>
            <a:ext cx="11828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mbria" panose="02040503050406030204" pitchFamily="18" charset="0"/>
              </a:rPr>
              <a:t>Central</a:t>
            </a:r>
            <a:endParaRPr lang="en-US" sz="2000" b="1" dirty="0">
              <a:latin typeface="Cambria" panose="020405030504060302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852731" y="1179001"/>
            <a:ext cx="11828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mbria" panose="02040503050406030204" pitchFamily="18" charset="0"/>
              </a:rPr>
              <a:t>Back</a:t>
            </a:r>
            <a:endParaRPr lang="en-US" sz="2000" b="1" dirty="0">
              <a:latin typeface="Cambria" panose="020405030504060302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501059" y="5922545"/>
            <a:ext cx="11828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mbria" panose="02040503050406030204" pitchFamily="18" charset="0"/>
              </a:rPr>
              <a:t>Open</a:t>
            </a:r>
            <a:endParaRPr lang="en-US" sz="2000" b="1" dirty="0">
              <a:latin typeface="Cambria" panose="020405030504060302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501059" y="4463283"/>
            <a:ext cx="14798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mbria" panose="02040503050406030204" pitchFamily="18" charset="0"/>
              </a:rPr>
              <a:t>Half  Open</a:t>
            </a:r>
            <a:endParaRPr lang="en-US" sz="2000" b="1" dirty="0">
              <a:latin typeface="Cambria" panose="020405030504060302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501059" y="3004021"/>
            <a:ext cx="1638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mbria" panose="02040503050406030204" pitchFamily="18" charset="0"/>
              </a:rPr>
              <a:t>Half Close</a:t>
            </a:r>
            <a:endParaRPr lang="en-US" sz="2000" b="1" dirty="0">
              <a:latin typeface="Cambria" panose="020405030504060302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468272" y="1579111"/>
            <a:ext cx="11828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mbria" panose="02040503050406030204" pitchFamily="18" charset="0"/>
              </a:rPr>
              <a:t>Close</a:t>
            </a:r>
            <a:endParaRPr lang="en-US" sz="2000" b="1" dirty="0">
              <a:latin typeface="Cambria" panose="020405030504060302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968219" y="1425223"/>
            <a:ext cx="10175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 /</a:t>
            </a:r>
            <a:r>
              <a:rPr lang="en-US" sz="2000" b="1" dirty="0" err="1">
                <a:solidFill>
                  <a:srgbClr val="C00000"/>
                </a:solidFill>
                <a:latin typeface="Arial" panose="020B0604020202020204" pitchFamily="34" charset="0"/>
              </a:rPr>
              <a:t>i</a:t>
            </a:r>
            <a:r>
              <a:rPr lang="en-US" sz="2000" b="1" dirty="0">
                <a:solidFill>
                  <a:srgbClr val="C00000"/>
                </a:solidFill>
                <a:latin typeface="Doulos SIL" panose="02000500070000020004" pitchFamily="2" charset="0"/>
              </a:rPr>
              <a:t>ː</a:t>
            </a:r>
            <a:r>
              <a:rPr lang="en-US" sz="2000" b="1" dirty="0">
                <a:solidFill>
                  <a:srgbClr val="C00000"/>
                </a:solidFill>
              </a:rPr>
              <a:t>/ </a:t>
            </a:r>
            <a:endParaRPr lang="en-US" sz="20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920481" y="2563416"/>
            <a:ext cx="8135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/I/</a:t>
            </a:r>
            <a:r>
              <a:rPr lang="en-US" sz="20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 </a:t>
            </a:r>
            <a:r>
              <a:rPr 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endParaRPr lang="en-US" sz="20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967848" y="3526648"/>
            <a:ext cx="9615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 </a:t>
            </a:r>
            <a:r>
              <a:rPr lang="en-US" sz="22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/e/</a:t>
            </a:r>
            <a:r>
              <a:rPr lang="en-US" sz="2200" b="1" dirty="0" smtClean="0">
                <a:solidFill>
                  <a:srgbClr val="C00000"/>
                </a:solidFill>
              </a:rPr>
              <a:t> </a:t>
            </a:r>
            <a:endParaRPr lang="en-US" sz="22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197646" y="4698222"/>
            <a:ext cx="1169050" cy="70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 </a:t>
            </a:r>
            <a:r>
              <a:rPr lang="en-US" sz="22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/æ / </a:t>
            </a:r>
            <a:endParaRPr lang="en-US" sz="2200" b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881156" y="5563055"/>
            <a:ext cx="1169050" cy="70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000" b="1" dirty="0" smtClean="0">
                <a:solidFill>
                  <a:srgbClr val="FDC1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b="1" dirty="0" smtClean="0">
                <a:solidFill>
                  <a:srgbClr val="FDC1BB"/>
                </a:solidFill>
                <a:latin typeface="Cambria" panose="02040503050406030204" pitchFamily="18" charset="0"/>
              </a:rPr>
              <a:t> </a:t>
            </a:r>
            <a:r>
              <a:rPr lang="en-US" sz="2200" b="1" dirty="0" smtClean="0">
                <a:solidFill>
                  <a:srgbClr val="FDC1BB"/>
                </a:solidFill>
                <a:latin typeface="Cambria" panose="02040503050406030204" pitchFamily="18" charset="0"/>
              </a:rPr>
              <a:t>/</a:t>
            </a:r>
            <a:r>
              <a:rPr lang="en-US" sz="2400" dirty="0" smtClean="0">
                <a:solidFill>
                  <a:srgbClr val="FDC1BB"/>
                </a:solidFill>
              </a:rPr>
              <a:t>ɑː</a:t>
            </a:r>
            <a:r>
              <a:rPr lang="en-US" sz="2200" b="1" dirty="0" smtClean="0">
                <a:solidFill>
                  <a:srgbClr val="FDC1BB"/>
                </a:solidFill>
                <a:latin typeface="Cambria" panose="02040503050406030204" pitchFamily="18" charset="0"/>
              </a:rPr>
              <a:t>/ </a:t>
            </a:r>
            <a:endParaRPr lang="en-US" sz="2200" b="1" dirty="0">
              <a:solidFill>
                <a:srgbClr val="FDC1BB"/>
              </a:solidFill>
              <a:latin typeface="Cambria" panose="020405030504060302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544755" y="4836338"/>
            <a:ext cx="8906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FDC1BB"/>
                </a:solidFill>
                <a:latin typeface="Cambria" panose="02040503050406030204" pitchFamily="18" charset="0"/>
              </a:rPr>
              <a:t>/</a:t>
            </a:r>
            <a:r>
              <a:rPr lang="en-US" sz="2400" dirty="0" smtClean="0">
                <a:solidFill>
                  <a:srgbClr val="FDC1BB"/>
                </a:solidFill>
              </a:rPr>
              <a:t>ɒ</a:t>
            </a:r>
            <a:r>
              <a:rPr lang="en-US" sz="2200" b="1" dirty="0" smtClean="0">
                <a:solidFill>
                  <a:srgbClr val="FDC1BB"/>
                </a:solidFill>
                <a:latin typeface="Cambria" panose="02040503050406030204" pitchFamily="18" charset="0"/>
              </a:rPr>
              <a:t>/ </a:t>
            </a:r>
            <a:r>
              <a:rPr lang="en-US" sz="4000" b="1" dirty="0">
                <a:solidFill>
                  <a:srgbClr val="FDC1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200" b="1" dirty="0" smtClean="0">
                <a:solidFill>
                  <a:srgbClr val="FDC1BB"/>
                </a:solidFill>
                <a:latin typeface="Cambria" panose="02040503050406030204" pitchFamily="18" charset="0"/>
              </a:rPr>
              <a:t> </a:t>
            </a:r>
            <a:endParaRPr lang="en-US" sz="2200" b="1" dirty="0">
              <a:solidFill>
                <a:srgbClr val="FDC1BB"/>
              </a:solidFill>
              <a:latin typeface="Cambria" panose="020405030504060302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521753" y="3448005"/>
            <a:ext cx="8906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FDC1BB"/>
                </a:solidFill>
                <a:latin typeface="Cambria" panose="02040503050406030204" pitchFamily="18" charset="0"/>
              </a:rPr>
              <a:t>/</a:t>
            </a:r>
            <a:r>
              <a:rPr lang="en-US" sz="2200" b="1" dirty="0" smtClean="0">
                <a:solidFill>
                  <a:srgbClr val="FDC1BB"/>
                </a:solidFill>
                <a:latin typeface="Arial" panose="020B0604020202020204" pitchFamily="34" charset="0"/>
              </a:rPr>
              <a:t>ɔ</a:t>
            </a:r>
            <a:r>
              <a:rPr lang="en-US" sz="2200" b="1" dirty="0" smtClean="0">
                <a:solidFill>
                  <a:srgbClr val="FDC1BB"/>
                </a:solidFill>
                <a:latin typeface="Doulos SIL" panose="02000500070000020004" pitchFamily="2" charset="0"/>
              </a:rPr>
              <a:t>ː</a:t>
            </a:r>
            <a:r>
              <a:rPr lang="en-US" sz="2200" b="1" dirty="0" smtClean="0">
                <a:solidFill>
                  <a:srgbClr val="FDC1BB"/>
                </a:solidFill>
                <a:latin typeface="Cambria" panose="02040503050406030204" pitchFamily="18" charset="0"/>
              </a:rPr>
              <a:t>/ </a:t>
            </a:r>
            <a:r>
              <a:rPr lang="en-US" sz="4000" b="1" dirty="0">
                <a:solidFill>
                  <a:srgbClr val="FDC1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200" b="1" dirty="0" smtClean="0">
                <a:solidFill>
                  <a:srgbClr val="FDC1BB"/>
                </a:solidFill>
                <a:latin typeface="Cambria" panose="02040503050406030204" pitchFamily="18" charset="0"/>
              </a:rPr>
              <a:t> </a:t>
            </a:r>
            <a:endParaRPr lang="en-US" sz="2200" b="1" dirty="0">
              <a:solidFill>
                <a:srgbClr val="FDC1BB"/>
              </a:solidFill>
              <a:latin typeface="Cambria" panose="020405030504060302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449671" y="1412411"/>
            <a:ext cx="9890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FDC1BB"/>
                </a:solidFill>
                <a:latin typeface="Cambria" panose="02040503050406030204" pitchFamily="18" charset="0"/>
              </a:rPr>
              <a:t>/</a:t>
            </a:r>
            <a:r>
              <a:rPr lang="en-US" sz="2400" dirty="0" smtClean="0">
                <a:solidFill>
                  <a:srgbClr val="FDC1BB"/>
                </a:solidFill>
                <a:latin typeface="Arial" panose="020B0604020202020204" pitchFamily="34" charset="0"/>
              </a:rPr>
              <a:t>ʊ:</a:t>
            </a:r>
            <a:r>
              <a:rPr lang="en-US" sz="2200" b="1" dirty="0" smtClean="0">
                <a:solidFill>
                  <a:srgbClr val="FDC1BB"/>
                </a:solidFill>
                <a:latin typeface="Cambria" panose="02040503050406030204" pitchFamily="18" charset="0"/>
              </a:rPr>
              <a:t>/ </a:t>
            </a:r>
            <a:r>
              <a:rPr lang="en-US" sz="4000" b="1" dirty="0">
                <a:solidFill>
                  <a:srgbClr val="FDC1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200" b="1" dirty="0" smtClean="0">
                <a:solidFill>
                  <a:srgbClr val="FDC1BB"/>
                </a:solidFill>
                <a:latin typeface="Cambria" panose="02040503050406030204" pitchFamily="18" charset="0"/>
              </a:rPr>
              <a:t> </a:t>
            </a:r>
            <a:endParaRPr lang="en-US" sz="2200" b="1" dirty="0">
              <a:solidFill>
                <a:srgbClr val="FDC1BB"/>
              </a:solidFill>
              <a:latin typeface="Cambria" panose="020405030504060302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549418" y="2538125"/>
            <a:ext cx="8906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DC1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b="1" dirty="0">
                <a:solidFill>
                  <a:srgbClr val="FDC1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smtClean="0">
                <a:solidFill>
                  <a:srgbClr val="FDC1BB"/>
                </a:solidFill>
                <a:latin typeface="Cambria" panose="02040503050406030204" pitchFamily="18" charset="0"/>
              </a:rPr>
              <a:t>/</a:t>
            </a:r>
            <a:r>
              <a:rPr lang="en-US" sz="2400" dirty="0" smtClean="0">
                <a:solidFill>
                  <a:srgbClr val="FDC1BB"/>
                </a:solidFill>
                <a:latin typeface="Arial" panose="020B0604020202020204" pitchFamily="34" charset="0"/>
              </a:rPr>
              <a:t>ʊ</a:t>
            </a:r>
            <a:r>
              <a:rPr lang="en-US" sz="2200" b="1" dirty="0" smtClean="0">
                <a:solidFill>
                  <a:srgbClr val="FDC1BB"/>
                </a:solidFill>
                <a:latin typeface="Cambria" panose="02040503050406030204" pitchFamily="18" charset="0"/>
              </a:rPr>
              <a:t>/</a:t>
            </a:r>
            <a:endParaRPr lang="en-US" sz="2200" b="1" dirty="0">
              <a:solidFill>
                <a:srgbClr val="FDC1BB"/>
              </a:solidFill>
              <a:latin typeface="Cambria" panose="020405030504060302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 rot="10800000">
            <a:off x="7086595" y="5287571"/>
            <a:ext cx="11690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 smtClean="0">
                <a:solidFill>
                  <a:srgbClr val="FF3333"/>
                </a:solidFill>
                <a:latin typeface="Cambria" panose="02040503050406030204" pitchFamily="18" charset="0"/>
              </a:rPr>
              <a:t>/ V/ </a:t>
            </a:r>
            <a:r>
              <a:rPr lang="en-US" sz="4000" b="1" dirty="0">
                <a:solidFill>
                  <a:srgbClr val="FF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000" b="1" dirty="0">
              <a:solidFill>
                <a:srgbClr val="FF3333"/>
              </a:solidFill>
              <a:latin typeface="Cambria" panose="020405030504060302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 rot="10800000">
            <a:off x="6622747" y="3992491"/>
            <a:ext cx="11690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200" b="1" dirty="0" smtClean="0">
                <a:solidFill>
                  <a:srgbClr val="FF3333"/>
                </a:solidFill>
                <a:latin typeface="Cambria" panose="02040503050406030204" pitchFamily="18" charset="0"/>
              </a:rPr>
              <a:t>/ e/ </a:t>
            </a:r>
            <a:r>
              <a:rPr lang="en-US" sz="4000" b="1" dirty="0" smtClean="0">
                <a:solidFill>
                  <a:srgbClr val="FF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200" b="1" dirty="0" smtClean="0">
                <a:solidFill>
                  <a:srgbClr val="FF3333"/>
                </a:solidFill>
                <a:latin typeface="Cambria" panose="02040503050406030204" pitchFamily="18" charset="0"/>
              </a:rPr>
              <a:t> </a:t>
            </a:r>
            <a:endParaRPr lang="en-US" sz="2200" b="1" dirty="0">
              <a:solidFill>
                <a:srgbClr val="FF3333"/>
              </a:solidFill>
              <a:latin typeface="Cambria" panose="020405030504060302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 rot="10800000" flipH="1" flipV="1">
            <a:off x="6630823" y="3146863"/>
            <a:ext cx="15745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000" b="1" dirty="0" smtClean="0">
                <a:solidFill>
                  <a:srgbClr val="FF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4000" b="1" dirty="0" smtClean="0">
                <a:solidFill>
                  <a:srgbClr val="FF3333"/>
                </a:solidFill>
                <a:latin typeface="Cambria" panose="02040503050406030204" pitchFamily="18" charset="0"/>
              </a:rPr>
              <a:t> </a:t>
            </a:r>
            <a:r>
              <a:rPr lang="en-US" sz="2200" b="1" dirty="0">
                <a:solidFill>
                  <a:srgbClr val="FF3333"/>
                </a:solidFill>
                <a:latin typeface="Cambria" panose="02040503050406030204" pitchFamily="18" charset="0"/>
              </a:rPr>
              <a:t>/</a:t>
            </a:r>
            <a:r>
              <a:rPr lang="en-US" sz="2200" dirty="0">
                <a:solidFill>
                  <a:srgbClr val="FF3333"/>
                </a:solidFill>
                <a:latin typeface="Arial" panose="020B0604020202020204" pitchFamily="34" charset="0"/>
              </a:rPr>
              <a:t>ɜ</a:t>
            </a:r>
            <a:r>
              <a:rPr lang="en-US" sz="2200" dirty="0">
                <a:solidFill>
                  <a:srgbClr val="FF3333"/>
                </a:solidFill>
                <a:latin typeface="Doulos SIL" panose="02000500070000020004" pitchFamily="2" charset="0"/>
              </a:rPr>
              <a:t>ː</a:t>
            </a:r>
            <a:r>
              <a:rPr lang="en-US" sz="2200" b="1" dirty="0">
                <a:solidFill>
                  <a:srgbClr val="FF3333"/>
                </a:solidFill>
                <a:latin typeface="Cambria" panose="02040503050406030204" pitchFamily="18" charset="0"/>
              </a:rPr>
              <a:t>/</a:t>
            </a:r>
            <a:r>
              <a:rPr lang="en-US" sz="2200" b="1" dirty="0">
                <a:solidFill>
                  <a:srgbClr val="FF3333"/>
                </a:solidFill>
              </a:rPr>
              <a:t> </a:t>
            </a:r>
            <a:endParaRPr lang="en-US" sz="2200" b="1" dirty="0">
              <a:solidFill>
                <a:srgbClr val="FF3333"/>
              </a:solidFill>
              <a:latin typeface="Arial" panose="020B0604020202020204" pitchFamily="34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 rot="10800000" flipH="1">
            <a:off x="930911" y="251374"/>
            <a:ext cx="1562162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ɜ</a:t>
            </a: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Doulos SIL" panose="02000500070000020004" pitchFamily="2" charset="0"/>
              </a:rPr>
              <a:t>ː</a:t>
            </a: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152866" y="1514736"/>
            <a:ext cx="1874735" cy="707886"/>
            <a:chOff x="1152866" y="1514736"/>
            <a:chExt cx="1874735" cy="707886"/>
          </a:xfrm>
        </p:grpSpPr>
        <p:sp>
          <p:nvSpPr>
            <p:cNvPr id="35" name="TextBox 34"/>
            <p:cNvSpPr txBox="1"/>
            <p:nvPr/>
          </p:nvSpPr>
          <p:spPr>
            <a:xfrm>
              <a:off x="1152866" y="1514736"/>
              <a:ext cx="133510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2000" b="1" dirty="0" smtClean="0">
                  <a:solidFill>
                    <a:schemeClr val="accent2">
                      <a:lumMod val="40000"/>
                      <a:lumOff val="6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r>
                <a:rPr lang="en-US" sz="2000" b="1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ee</a:t>
              </a:r>
              <a:r>
                <a:rPr lang="en-US" sz="2000" b="1" dirty="0" smtClean="0">
                  <a:solidFill>
                    <a:schemeClr val="accent2">
                      <a:lumMod val="40000"/>
                      <a:lumOff val="6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r>
                <a:rPr lang="en-US" sz="4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Arial" panose="020B0604020202020204" pitchFamily="34" charset="0"/>
                </a:rPr>
                <a:t>/</a:t>
              </a:r>
              <a:r>
                <a:rPr lang="en-US" sz="2000" b="1" dirty="0" err="1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Arial" panose="020B0604020202020204" pitchFamily="34" charset="0"/>
                </a:rPr>
                <a:t>f</a:t>
              </a:r>
              <a:r>
                <a:rPr lang="en-US" sz="2000" b="1" dirty="0" err="1" smtClean="0">
                  <a:solidFill>
                    <a:srgbClr val="C00000"/>
                  </a:solidFill>
                  <a:latin typeface="Arial" panose="020B0604020202020204" pitchFamily="34" charset="0"/>
                </a:rPr>
                <a:t>i</a:t>
              </a:r>
              <a:r>
                <a:rPr lang="en-US" sz="2000" b="1" dirty="0" err="1" smtClean="0">
                  <a:solidFill>
                    <a:srgbClr val="C00000"/>
                  </a:solidFill>
                  <a:latin typeface="Doulos SIL" panose="02000500070000020004" pitchFamily="2" charset="0"/>
                </a:rPr>
                <a:t>ː</a:t>
              </a:r>
              <a:r>
                <a:rPr lang="en-US" sz="2000" b="1" dirty="0" err="1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Doulos SIL" panose="02000500070000020004" pitchFamily="2" charset="0"/>
                </a:rPr>
                <a:t>l</a:t>
              </a:r>
              <a:r>
                <a:rPr lang="en-US" sz="2000" b="1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</a:rPr>
                <a:t>/ </a:t>
              </a:r>
              <a:endParaRPr lang="en-US" sz="20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2413808" y="1950327"/>
              <a:ext cx="613793" cy="28894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1836151" y="2799449"/>
            <a:ext cx="3118761" cy="461665"/>
            <a:chOff x="1408872" y="1741997"/>
            <a:chExt cx="3118761" cy="407408"/>
          </a:xfrm>
        </p:grpSpPr>
        <p:sp>
          <p:nvSpPr>
            <p:cNvPr id="46" name="TextBox 45"/>
            <p:cNvSpPr txBox="1"/>
            <p:nvPr/>
          </p:nvSpPr>
          <p:spPr>
            <a:xfrm>
              <a:off x="1408872" y="1741997"/>
              <a:ext cx="1335109" cy="4074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b="1" dirty="0" smtClean="0">
                  <a:solidFill>
                    <a:schemeClr val="accent2">
                      <a:lumMod val="40000"/>
                      <a:lumOff val="6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r>
                <a:rPr lang="en-US" b="1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r>
                <a:rPr lang="en-US" b="1" dirty="0" smtClean="0">
                  <a:solidFill>
                    <a:schemeClr val="accent2">
                      <a:lumMod val="40000"/>
                      <a:lumOff val="6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/</a:t>
              </a:r>
              <a:r>
                <a:rPr lang="en-US" sz="2400" b="1" dirty="0" err="1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r>
                <a:rPr lang="en-US" sz="1600" b="1" dirty="0" err="1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r>
                <a:rPr lang="en-US" sz="2200" b="1" dirty="0" err="1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b="1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/ </a:t>
              </a:r>
              <a:endParaRPr lang="en-US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8" name="Straight Arrow Connector 47"/>
            <p:cNvCxnSpPr/>
            <p:nvPr/>
          </p:nvCxnSpPr>
          <p:spPr>
            <a:xfrm>
              <a:off x="2397258" y="1953383"/>
              <a:ext cx="2130375" cy="4296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/>
          <p:nvPr/>
        </p:nvGrpSpPr>
        <p:grpSpPr>
          <a:xfrm>
            <a:off x="1722887" y="3504513"/>
            <a:ext cx="2362659" cy="707886"/>
            <a:chOff x="2181524" y="1576680"/>
            <a:chExt cx="2362659" cy="624692"/>
          </a:xfrm>
        </p:grpSpPr>
        <p:sp>
          <p:nvSpPr>
            <p:cNvPr id="50" name="TextBox 49"/>
            <p:cNvSpPr txBox="1"/>
            <p:nvPr/>
          </p:nvSpPr>
          <p:spPr>
            <a:xfrm>
              <a:off x="2181524" y="1576680"/>
              <a:ext cx="1405215" cy="6246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2000" b="1" dirty="0" smtClean="0">
                  <a:solidFill>
                    <a:schemeClr val="accent2">
                      <a:lumMod val="40000"/>
                      <a:lumOff val="6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r>
                <a:rPr lang="en-US" sz="2000" b="1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r>
                <a:rPr lang="en-US" sz="2000" b="1" dirty="0" smtClean="0">
                  <a:solidFill>
                    <a:schemeClr val="accent2">
                      <a:lumMod val="40000"/>
                      <a:lumOff val="6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r>
                <a:rPr lang="en-US" sz="4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Arial" panose="020B0604020202020204" pitchFamily="34" charset="0"/>
                </a:rPr>
                <a:t>/</a:t>
              </a:r>
              <a:r>
                <a:rPr lang="en-US" sz="2000" b="1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r>
                <a:rPr lang="en-US" sz="2000" b="1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r>
                <a:rPr lang="en-US" sz="2000" b="1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r>
                <a:rPr lang="en-US" sz="2000" b="1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</a:rPr>
                <a:t>/ </a:t>
              </a:r>
              <a:endParaRPr lang="en-US" sz="20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</a:endParaRPr>
            </a:p>
          </p:txBody>
        </p:sp>
        <p:cxnSp>
          <p:nvCxnSpPr>
            <p:cNvPr id="51" name="Straight Arrow Connector 50"/>
            <p:cNvCxnSpPr/>
            <p:nvPr/>
          </p:nvCxnSpPr>
          <p:spPr>
            <a:xfrm flipV="1">
              <a:off x="3353869" y="1983517"/>
              <a:ext cx="1190314" cy="12972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52" name="Group 51"/>
          <p:cNvGrpSpPr/>
          <p:nvPr/>
        </p:nvGrpSpPr>
        <p:grpSpPr>
          <a:xfrm>
            <a:off x="2690432" y="4723872"/>
            <a:ext cx="2575584" cy="707886"/>
            <a:chOff x="2181524" y="1576680"/>
            <a:chExt cx="2575584" cy="624692"/>
          </a:xfrm>
        </p:grpSpPr>
        <p:sp>
          <p:nvSpPr>
            <p:cNvPr id="53" name="TextBox 52"/>
            <p:cNvSpPr txBox="1"/>
            <p:nvPr/>
          </p:nvSpPr>
          <p:spPr>
            <a:xfrm>
              <a:off x="2181524" y="1576680"/>
              <a:ext cx="1581318" cy="6246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2000" b="1" dirty="0" smtClean="0">
                  <a:solidFill>
                    <a:schemeClr val="accent2">
                      <a:lumMod val="40000"/>
                      <a:lumOff val="6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n-US" sz="2000" b="1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sz="2000" b="1" dirty="0" smtClean="0">
                  <a:solidFill>
                    <a:schemeClr val="accent2">
                      <a:lumMod val="40000"/>
                      <a:lumOff val="6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sz="4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Arial" panose="020B0604020202020204" pitchFamily="34" charset="0"/>
                </a:rPr>
                <a:t>/</a:t>
              </a:r>
              <a:r>
                <a:rPr lang="en-US" sz="2000" b="1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r</a:t>
              </a:r>
              <a:r>
                <a:rPr lang="en-US" sz="2000" b="1" dirty="0">
                  <a:solidFill>
                    <a:srgbClr val="C00000"/>
                  </a:solidFill>
                  <a:latin typeface="Cambria" panose="02040503050406030204" pitchFamily="18" charset="0"/>
                </a:rPr>
                <a:t> æ </a:t>
              </a:r>
              <a:r>
                <a:rPr lang="en-US" sz="2000" b="1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t</a:t>
              </a:r>
              <a:r>
                <a:rPr lang="en-US" sz="2000" b="1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</a:rPr>
                <a:t>/ </a:t>
              </a:r>
              <a:endParaRPr lang="en-US" sz="20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</a:endParaRPr>
            </a:p>
          </p:txBody>
        </p:sp>
        <p:cxnSp>
          <p:nvCxnSpPr>
            <p:cNvPr id="54" name="Straight Arrow Connector 53"/>
            <p:cNvCxnSpPr/>
            <p:nvPr/>
          </p:nvCxnSpPr>
          <p:spPr>
            <a:xfrm flipV="1">
              <a:off x="3566794" y="1982574"/>
              <a:ext cx="1190314" cy="12972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56" name="Group 55"/>
          <p:cNvGrpSpPr/>
          <p:nvPr/>
        </p:nvGrpSpPr>
        <p:grpSpPr>
          <a:xfrm>
            <a:off x="8741725" y="5287571"/>
            <a:ext cx="2523622" cy="707886"/>
            <a:chOff x="1364511" y="1576680"/>
            <a:chExt cx="2285437" cy="624692"/>
          </a:xfrm>
        </p:grpSpPr>
        <p:sp>
          <p:nvSpPr>
            <p:cNvPr id="58" name="TextBox 57"/>
            <p:cNvSpPr txBox="1"/>
            <p:nvPr/>
          </p:nvSpPr>
          <p:spPr>
            <a:xfrm>
              <a:off x="2181524" y="1576680"/>
              <a:ext cx="1468424" cy="6246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2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sz="2000" b="1" dirty="0" smtClean="0">
                  <a:solidFill>
                    <a:srgbClr val="FDC1B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sz="2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sk</a:t>
              </a:r>
              <a:r>
                <a:rPr lang="en-US" sz="4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</a:rPr>
                <a:t>/</a:t>
              </a:r>
              <a:r>
                <a:rPr lang="en-US" sz="2000" b="1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t</a:t>
              </a:r>
              <a:r>
                <a:rPr lang="en-US" sz="2000" dirty="0" err="1" smtClean="0">
                  <a:solidFill>
                    <a:srgbClr val="FDC1BB"/>
                  </a:solidFill>
                </a:rPr>
                <a:t>ɑː</a:t>
              </a:r>
              <a:r>
                <a:rPr lang="en-US" sz="2000" b="1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sk</a:t>
              </a:r>
              <a:r>
                <a:rPr lang="en-US" sz="2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/ </a:t>
              </a:r>
              <a:endPara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endParaRPr>
            </a:p>
          </p:txBody>
        </p:sp>
        <p:cxnSp>
          <p:nvCxnSpPr>
            <p:cNvPr id="59" name="Straight Arrow Connector 58"/>
            <p:cNvCxnSpPr/>
            <p:nvPr/>
          </p:nvCxnSpPr>
          <p:spPr>
            <a:xfrm flipH="1">
              <a:off x="1364511" y="2038219"/>
              <a:ext cx="817013" cy="137379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/>
          <p:nvPr/>
        </p:nvGrpSpPr>
        <p:grpSpPr>
          <a:xfrm>
            <a:off x="9275125" y="4656742"/>
            <a:ext cx="2523622" cy="707886"/>
            <a:chOff x="1364511" y="1576680"/>
            <a:chExt cx="2285437" cy="624692"/>
          </a:xfrm>
        </p:grpSpPr>
        <p:sp>
          <p:nvSpPr>
            <p:cNvPr id="62" name="TextBox 61"/>
            <p:cNvSpPr txBox="1"/>
            <p:nvPr/>
          </p:nvSpPr>
          <p:spPr>
            <a:xfrm>
              <a:off x="2181524" y="1576680"/>
              <a:ext cx="1468424" cy="6246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2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  <a:r>
                <a:rPr lang="en-US" sz="2000" b="1" dirty="0" smtClean="0">
                  <a:solidFill>
                    <a:srgbClr val="FDC1B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r>
                <a:rPr lang="en-US" sz="2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r>
                <a:rPr lang="en-US" sz="4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</a:rPr>
                <a:t>/</a:t>
              </a:r>
              <a:r>
                <a:rPr lang="en-US" b="1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</a:rPr>
                <a:t>g</a:t>
              </a:r>
              <a:r>
                <a:rPr lang="en-US" sz="2000" dirty="0" err="1" smtClean="0">
                  <a:solidFill>
                    <a:srgbClr val="FDC1BB"/>
                  </a:solidFill>
                </a:rPr>
                <a:t>ɒ</a:t>
              </a:r>
              <a:r>
                <a:rPr lang="en-US" sz="2000" b="1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d</a:t>
              </a:r>
              <a:r>
                <a:rPr lang="en-US" sz="2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/ </a:t>
              </a:r>
              <a:endPara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endParaRPr>
            </a:p>
          </p:txBody>
        </p:sp>
        <p:cxnSp>
          <p:nvCxnSpPr>
            <p:cNvPr id="63" name="Straight Arrow Connector 62"/>
            <p:cNvCxnSpPr/>
            <p:nvPr/>
          </p:nvCxnSpPr>
          <p:spPr>
            <a:xfrm flipH="1">
              <a:off x="1364511" y="2038219"/>
              <a:ext cx="817013" cy="137379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67" name="Group 66"/>
          <p:cNvGrpSpPr/>
          <p:nvPr/>
        </p:nvGrpSpPr>
        <p:grpSpPr>
          <a:xfrm>
            <a:off x="9275126" y="3480604"/>
            <a:ext cx="1959099" cy="707886"/>
            <a:chOff x="1439062" y="1828991"/>
            <a:chExt cx="1774194" cy="624692"/>
          </a:xfrm>
        </p:grpSpPr>
        <p:sp>
          <p:nvSpPr>
            <p:cNvPr id="68" name="TextBox 67"/>
            <p:cNvSpPr txBox="1"/>
            <p:nvPr/>
          </p:nvSpPr>
          <p:spPr>
            <a:xfrm>
              <a:off x="1744832" y="1828991"/>
              <a:ext cx="1468424" cy="6246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2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sz="2000" b="1" dirty="0" smtClean="0">
                  <a:solidFill>
                    <a:srgbClr val="FDC1B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al</a:t>
              </a:r>
              <a:r>
                <a:rPr lang="en-US" sz="2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r>
                <a:rPr lang="en-US" sz="4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</a:rPr>
                <a:t>/</a:t>
              </a:r>
              <a:r>
                <a:rPr lang="en-US" b="1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</a:rPr>
                <a:t>t</a:t>
              </a:r>
              <a:r>
                <a:rPr lang="en-US" b="1" dirty="0" err="1" smtClean="0">
                  <a:solidFill>
                    <a:srgbClr val="FDC1BB"/>
                  </a:solidFill>
                  <a:latin typeface="Arial" panose="020B0604020202020204" pitchFamily="34" charset="0"/>
                </a:rPr>
                <a:t>ɔ</a:t>
              </a:r>
              <a:r>
                <a:rPr lang="en-US" b="1" dirty="0" err="1" smtClean="0">
                  <a:solidFill>
                    <a:srgbClr val="FDC1BB"/>
                  </a:solidFill>
                  <a:latin typeface="Doulos SIL" panose="02000500070000020004" pitchFamily="2" charset="0"/>
                </a:rPr>
                <a:t>ː</a:t>
              </a:r>
              <a:r>
                <a:rPr lang="en-US" b="1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</a:rPr>
                <a:t>k</a:t>
              </a:r>
              <a:r>
                <a:rPr lang="en-US" sz="2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/ </a:t>
              </a:r>
              <a:endPara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endParaRPr>
            </a:p>
          </p:txBody>
        </p:sp>
        <p:cxnSp>
          <p:nvCxnSpPr>
            <p:cNvPr id="69" name="Straight Arrow Connector 68"/>
            <p:cNvCxnSpPr/>
            <p:nvPr/>
          </p:nvCxnSpPr>
          <p:spPr>
            <a:xfrm flipH="1" flipV="1">
              <a:off x="1439062" y="2289156"/>
              <a:ext cx="332745" cy="783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70" name="Group 69"/>
          <p:cNvGrpSpPr/>
          <p:nvPr/>
        </p:nvGrpSpPr>
        <p:grpSpPr>
          <a:xfrm>
            <a:off x="8440071" y="2220254"/>
            <a:ext cx="2813272" cy="707886"/>
            <a:chOff x="765758" y="1576504"/>
            <a:chExt cx="2547749" cy="624692"/>
          </a:xfrm>
        </p:grpSpPr>
        <p:sp>
          <p:nvSpPr>
            <p:cNvPr id="71" name="TextBox 70"/>
            <p:cNvSpPr txBox="1"/>
            <p:nvPr/>
          </p:nvSpPr>
          <p:spPr>
            <a:xfrm>
              <a:off x="1845083" y="1576504"/>
              <a:ext cx="1468424" cy="6246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2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sz="2000" b="1" dirty="0" smtClean="0">
                  <a:solidFill>
                    <a:srgbClr val="FDC1B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u</a:t>
              </a:r>
              <a:r>
                <a:rPr lang="en-US" sz="2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ll</a:t>
              </a:r>
              <a:r>
                <a:rPr lang="en-US" sz="4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</a:rPr>
                <a:t>/</a:t>
              </a:r>
              <a:r>
                <a:rPr lang="en-US" b="1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</a:rPr>
                <a:t>p</a:t>
              </a:r>
              <a:r>
                <a:rPr lang="en-US" dirty="0" err="1" smtClean="0">
                  <a:solidFill>
                    <a:srgbClr val="FDC1BB"/>
                  </a:solidFill>
                  <a:latin typeface="Arial" panose="020B0604020202020204" pitchFamily="34" charset="0"/>
                </a:rPr>
                <a:t>ʊ</a:t>
              </a:r>
              <a:r>
                <a:rPr lang="en-US" b="1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</a:rPr>
                <a:t>l</a:t>
              </a:r>
              <a:r>
                <a:rPr lang="en-US" sz="2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/ </a:t>
              </a:r>
              <a:endPara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endParaRPr>
            </a:p>
          </p:txBody>
        </p:sp>
        <p:cxnSp>
          <p:nvCxnSpPr>
            <p:cNvPr id="72" name="Straight Arrow Connector 71"/>
            <p:cNvCxnSpPr>
              <a:endCxn id="33" idx="3"/>
            </p:cNvCxnSpPr>
            <p:nvPr/>
          </p:nvCxnSpPr>
          <p:spPr>
            <a:xfrm flipH="1">
              <a:off x="765758" y="2021348"/>
              <a:ext cx="1081810" cy="148015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73" name="Group 72"/>
          <p:cNvGrpSpPr/>
          <p:nvPr/>
        </p:nvGrpSpPr>
        <p:grpSpPr>
          <a:xfrm>
            <a:off x="9234058" y="1645078"/>
            <a:ext cx="2179110" cy="707886"/>
            <a:chOff x="780850" y="1804180"/>
            <a:chExt cx="1973440" cy="624692"/>
          </a:xfrm>
        </p:grpSpPr>
        <p:sp>
          <p:nvSpPr>
            <p:cNvPr id="74" name="TextBox 73"/>
            <p:cNvSpPr txBox="1"/>
            <p:nvPr/>
          </p:nvSpPr>
          <p:spPr>
            <a:xfrm>
              <a:off x="1285866" y="1804180"/>
              <a:ext cx="1468424" cy="6246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2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r>
                <a:rPr lang="en-US" sz="2000" b="1" dirty="0" smtClean="0">
                  <a:solidFill>
                    <a:srgbClr val="FDC1B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oo</a:t>
              </a:r>
              <a:r>
                <a:rPr lang="en-US" sz="2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r>
                <a:rPr lang="en-US" sz="4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</a:rPr>
                <a:t>/</a:t>
              </a:r>
              <a:r>
                <a:rPr lang="en-US" b="1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</a:rPr>
                <a:t>f</a:t>
              </a:r>
              <a:r>
                <a:rPr lang="en-US" dirty="0" err="1" smtClean="0">
                  <a:solidFill>
                    <a:srgbClr val="FDC1BB"/>
                  </a:solidFill>
                  <a:latin typeface="Arial" panose="020B0604020202020204" pitchFamily="34" charset="0"/>
                </a:rPr>
                <a:t>ʊ:</a:t>
              </a:r>
              <a:r>
                <a:rPr lang="en-US" b="1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</a:rPr>
                <a:t>l</a:t>
              </a:r>
              <a:r>
                <a:rPr lang="en-US" sz="2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/ </a:t>
              </a:r>
              <a:endPara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endParaRPr>
            </a:p>
          </p:txBody>
        </p:sp>
        <p:cxnSp>
          <p:nvCxnSpPr>
            <p:cNvPr id="75" name="Straight Arrow Connector 74"/>
            <p:cNvCxnSpPr/>
            <p:nvPr/>
          </p:nvCxnSpPr>
          <p:spPr>
            <a:xfrm flipH="1" flipV="1">
              <a:off x="780850" y="2053009"/>
              <a:ext cx="526668" cy="125909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83" name="Group 82"/>
          <p:cNvGrpSpPr/>
          <p:nvPr/>
        </p:nvGrpSpPr>
        <p:grpSpPr>
          <a:xfrm>
            <a:off x="8148723" y="4972930"/>
            <a:ext cx="2839294" cy="707886"/>
            <a:chOff x="8148723" y="4972930"/>
            <a:chExt cx="2839294" cy="707886"/>
          </a:xfrm>
        </p:grpSpPr>
        <p:grpSp>
          <p:nvGrpSpPr>
            <p:cNvPr id="64" name="Group 63"/>
            <p:cNvGrpSpPr/>
            <p:nvPr/>
          </p:nvGrpSpPr>
          <p:grpSpPr>
            <a:xfrm>
              <a:off x="8148723" y="4972930"/>
              <a:ext cx="2839294" cy="707886"/>
              <a:chOff x="690708" y="1524011"/>
              <a:chExt cx="2571314" cy="624692"/>
            </a:xfrm>
          </p:grpSpPr>
          <p:sp>
            <p:nvSpPr>
              <p:cNvPr id="65" name="TextBox 64"/>
              <p:cNvSpPr txBox="1"/>
              <p:nvPr/>
            </p:nvSpPr>
            <p:spPr>
              <a:xfrm>
                <a:off x="1793598" y="1524011"/>
                <a:ext cx="1468424" cy="6246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US" sz="2000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sz="2000" b="1" dirty="0" smtClean="0">
                    <a:solidFill>
                      <a:srgbClr val="FF333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</a:t>
                </a:r>
                <a:r>
                  <a:rPr lang="en-US" sz="2000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4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" panose="020B0604020202020204" pitchFamily="34" charset="0"/>
                  </a:rPr>
                  <a:t>/k   </a:t>
                </a:r>
                <a:r>
                  <a:rPr lang="en-US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" panose="020B0604020202020204" pitchFamily="34" charset="0"/>
                  </a:rPr>
                  <a:t>t</a:t>
                </a:r>
                <a:r>
                  <a:rPr lang="en-US" sz="2000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/ </a:t>
                </a:r>
                <a:endParaRPr lang="en-US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</a:endParaRPr>
              </a:p>
            </p:txBody>
          </p:sp>
          <p:cxnSp>
            <p:nvCxnSpPr>
              <p:cNvPr id="66" name="Straight Arrow Connector 65"/>
              <p:cNvCxnSpPr/>
              <p:nvPr/>
            </p:nvCxnSpPr>
            <p:spPr>
              <a:xfrm flipH="1">
                <a:off x="690708" y="1997586"/>
                <a:ext cx="1165245" cy="33864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6" name="Rectangle 5"/>
            <p:cNvSpPr/>
            <p:nvPr/>
          </p:nvSpPr>
          <p:spPr>
            <a:xfrm rot="10800000">
              <a:off x="10134173" y="5242356"/>
              <a:ext cx="33054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FF3333"/>
                  </a:solidFill>
                  <a:latin typeface="Cambria" panose="02040503050406030204" pitchFamily="18" charset="0"/>
                </a:rPr>
                <a:t>V</a:t>
              </a:r>
              <a:endParaRPr lang="en-US" dirty="0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7703649" y="4000698"/>
            <a:ext cx="3538695" cy="434383"/>
            <a:chOff x="7703649" y="4000698"/>
            <a:chExt cx="3538695" cy="434383"/>
          </a:xfrm>
        </p:grpSpPr>
        <p:grpSp>
          <p:nvGrpSpPr>
            <p:cNvPr id="76" name="Group 75"/>
            <p:cNvGrpSpPr/>
            <p:nvPr/>
          </p:nvGrpSpPr>
          <p:grpSpPr>
            <a:xfrm>
              <a:off x="7703649" y="4000698"/>
              <a:ext cx="3538695" cy="400110"/>
              <a:chOff x="196909" y="1650617"/>
              <a:chExt cx="3204703" cy="353086"/>
            </a:xfrm>
          </p:grpSpPr>
          <p:sp>
            <p:nvSpPr>
              <p:cNvPr id="77" name="TextBox 76"/>
              <p:cNvSpPr txBox="1"/>
              <p:nvPr/>
            </p:nvSpPr>
            <p:spPr>
              <a:xfrm>
                <a:off x="1789730" y="1650617"/>
                <a:ext cx="1611882" cy="3530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US" sz="2000" b="1" dirty="0" smtClean="0">
                    <a:solidFill>
                      <a:srgbClr val="FF333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000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gain </a:t>
                </a:r>
                <a:r>
                  <a:rPr lang="en-US" sz="2000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" panose="020B0604020202020204" pitchFamily="34" charset="0"/>
                  </a:rPr>
                  <a:t>/</a:t>
                </a:r>
                <a:r>
                  <a:rPr lang="en-US" sz="2000" b="1" dirty="0">
                    <a:solidFill>
                      <a:srgbClr val="FF3333"/>
                    </a:solidFill>
                    <a:latin typeface="Cambria" panose="02040503050406030204" pitchFamily="18" charset="0"/>
                  </a:rPr>
                  <a:t> </a:t>
                </a:r>
                <a:r>
                  <a:rPr lang="en-US" sz="2000" b="1" dirty="0" smtClean="0">
                    <a:solidFill>
                      <a:srgbClr val="FF3333"/>
                    </a:solidFill>
                    <a:latin typeface="Cambria" panose="02040503050406030204" pitchFamily="18" charset="0"/>
                  </a:rPr>
                  <a:t> </a:t>
                </a:r>
                <a:r>
                  <a:rPr lang="en-US" sz="2000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" panose="020B0604020202020204" pitchFamily="34" charset="0"/>
                  </a:rPr>
                  <a:t>gen</a:t>
                </a:r>
                <a:r>
                  <a:rPr lang="en-US" sz="2000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/ </a:t>
                </a:r>
                <a:endParaRPr lang="en-US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</a:endParaRPr>
              </a:p>
            </p:txBody>
          </p:sp>
          <p:cxnSp>
            <p:nvCxnSpPr>
              <p:cNvPr id="78" name="Straight Arrow Connector 77"/>
              <p:cNvCxnSpPr/>
              <p:nvPr/>
            </p:nvCxnSpPr>
            <p:spPr>
              <a:xfrm flipH="1" flipV="1">
                <a:off x="196909" y="1856396"/>
                <a:ext cx="1627766" cy="5011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38" name="Rectangle 37"/>
            <p:cNvSpPr/>
            <p:nvPr/>
          </p:nvSpPr>
          <p:spPr>
            <a:xfrm rot="10800000">
              <a:off x="10227387" y="4065749"/>
              <a:ext cx="30649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FF3333"/>
                  </a:solidFill>
                  <a:latin typeface="Cambria" panose="02040503050406030204" pitchFamily="18" charset="0"/>
                </a:rPr>
                <a:t>e</a:t>
              </a:r>
              <a:endParaRPr lang="en-US" dirty="0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7418116" y="3381391"/>
            <a:ext cx="3912376" cy="400110"/>
            <a:chOff x="-141503" y="1650617"/>
            <a:chExt cx="3543115" cy="353086"/>
          </a:xfrm>
        </p:grpSpPr>
        <p:sp>
          <p:nvSpPr>
            <p:cNvPr id="80" name="TextBox 79"/>
            <p:cNvSpPr txBox="1"/>
            <p:nvPr/>
          </p:nvSpPr>
          <p:spPr>
            <a:xfrm>
              <a:off x="1789730" y="1650617"/>
              <a:ext cx="1611882" cy="3530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2000" b="1" dirty="0" smtClean="0">
                  <a:solidFill>
                    <a:srgbClr val="FF333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r>
                <a:rPr lang="en-US" sz="2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arn </a:t>
              </a:r>
              <a:r>
                <a:rPr lang="en-US" sz="2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</a:rPr>
                <a:t>/</a:t>
              </a:r>
              <a:r>
                <a:rPr lang="en-US" sz="2000" dirty="0" err="1" smtClean="0">
                  <a:solidFill>
                    <a:srgbClr val="FF3333"/>
                  </a:solidFill>
                  <a:latin typeface="Arial" panose="020B0604020202020204" pitchFamily="34" charset="0"/>
                </a:rPr>
                <a:t>ɜ</a:t>
              </a:r>
              <a:r>
                <a:rPr lang="en-US" sz="2000" dirty="0" err="1" smtClean="0">
                  <a:solidFill>
                    <a:srgbClr val="FF3333"/>
                  </a:solidFill>
                  <a:latin typeface="Doulos SIL" panose="02000500070000020004" pitchFamily="2" charset="0"/>
                </a:rPr>
                <a:t>ː</a:t>
              </a:r>
              <a:r>
                <a:rPr lang="en-US" sz="2000" b="1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</a:rPr>
                <a:t>n</a:t>
              </a:r>
              <a:r>
                <a:rPr lang="en-US" sz="2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/ </a:t>
              </a:r>
              <a:endPara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endParaRPr>
            </a:p>
          </p:txBody>
        </p:sp>
        <p:cxnSp>
          <p:nvCxnSpPr>
            <p:cNvPr id="81" name="Straight Arrow Connector 80"/>
            <p:cNvCxnSpPr/>
            <p:nvPr/>
          </p:nvCxnSpPr>
          <p:spPr>
            <a:xfrm flipH="1">
              <a:off x="-141503" y="1861407"/>
              <a:ext cx="1966179" cy="4316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4" name="TextBox 3"/>
          <p:cNvSpPr txBox="1"/>
          <p:nvPr/>
        </p:nvSpPr>
        <p:spPr>
          <a:xfrm>
            <a:off x="430824" y="3364022"/>
            <a:ext cx="328852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b="1" dirty="0" smtClean="0"/>
              <a:t>Part of the tongue</a:t>
            </a:r>
          </a:p>
          <a:p>
            <a:pPr marL="342900" indent="-342900">
              <a:buAutoNum type="arabicPeriod"/>
            </a:pPr>
            <a:r>
              <a:rPr lang="en-US" sz="2400" b="1" dirty="0" smtClean="0"/>
              <a:t>How high</a:t>
            </a:r>
          </a:p>
          <a:p>
            <a:pPr marL="342900" indent="-342900">
              <a:buAutoNum type="arabicPeriod"/>
            </a:pPr>
            <a:r>
              <a:rPr lang="en-US" sz="2400" b="1" dirty="0" smtClean="0"/>
              <a:t>Positions of the lips </a:t>
            </a:r>
          </a:p>
          <a:p>
            <a:r>
              <a:rPr lang="en-US" sz="2400" b="1" dirty="0"/>
              <a:t> </a:t>
            </a:r>
            <a:r>
              <a:rPr lang="en-US" sz="2400" b="1" dirty="0" smtClean="0"/>
              <a:t>   (rounded/unrounded)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928469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000"/>
                            </p:stCondLst>
                            <p:childTnLst>
                              <p:par>
                                <p:cTn id="43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3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000"/>
                            </p:stCondLst>
                            <p:childTnLst>
                              <p:par>
                                <p:cTn id="5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3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000"/>
                            </p:stCondLst>
                            <p:childTnLst>
                              <p:par>
                                <p:cTn id="6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3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000"/>
                            </p:stCondLst>
                            <p:childTnLst>
                              <p:par>
                                <p:cTn id="8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3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000"/>
                            </p:stCondLst>
                            <p:childTnLst>
                              <p:par>
                                <p:cTn id="9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3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7000"/>
                            </p:stCondLst>
                            <p:childTnLst>
                              <p:par>
                                <p:cTn id="10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3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7000"/>
                            </p:stCondLst>
                            <p:childTnLst>
                              <p:par>
                                <p:cTn id="12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3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7000"/>
                            </p:stCondLst>
                            <p:childTnLst>
                              <p:par>
                                <p:cTn id="13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3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7000"/>
                            </p:stCondLst>
                            <p:childTnLst>
                              <p:par>
                                <p:cTn id="14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3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7000"/>
                            </p:stCondLst>
                            <p:childTnLst>
                              <p:par>
                                <p:cTn id="16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3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7000"/>
                            </p:stCondLst>
                            <p:childTnLst>
                              <p:par>
                                <p:cTn id="173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0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3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7000"/>
                            </p:stCondLst>
                            <p:childTnLst>
                              <p:par>
                                <p:cTn id="186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/>
      <p:bldP spid="15" grpId="0"/>
      <p:bldP spid="16" grpId="0"/>
      <p:bldP spid="17" grpId="0"/>
      <p:bldP spid="18" grpId="0"/>
      <p:bldP spid="19" grpId="0"/>
      <p:bldP spid="21" grpId="0"/>
      <p:bldP spid="22" grpId="0"/>
      <p:bldP spid="23" grpId="0"/>
      <p:bldP spid="24" grpId="0"/>
      <p:bldP spid="25" grpId="0"/>
      <p:bldP spid="27" grpId="0"/>
      <p:bldP spid="28" grpId="0"/>
      <p:bldP spid="29" grpId="0"/>
      <p:bldP spid="33" grpId="0"/>
      <p:bldP spid="34" grpId="0"/>
      <p:bldP spid="36" grpId="0"/>
      <p:bldP spid="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50391" y="617330"/>
            <a:ext cx="3571483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500" b="1" dirty="0" smtClean="0"/>
              <a:t>Vowels </a:t>
            </a:r>
            <a:r>
              <a:rPr lang="en-US" sz="2500" b="1" dirty="0"/>
              <a:t>in </a:t>
            </a:r>
            <a:r>
              <a:rPr lang="en-US" sz="2500" b="1" dirty="0" smtClean="0"/>
              <a:t>English (12)</a:t>
            </a:r>
            <a:endParaRPr lang="en-US" sz="2500" b="1" dirty="0"/>
          </a:p>
        </p:txBody>
      </p:sp>
      <p:sp>
        <p:nvSpPr>
          <p:cNvPr id="9" name="Frame 8"/>
          <p:cNvSpPr/>
          <p:nvPr/>
        </p:nvSpPr>
        <p:spPr>
          <a:xfrm>
            <a:off x="0" y="0"/>
            <a:ext cx="12192000" cy="6857999"/>
          </a:xfrm>
          <a:prstGeom prst="frame">
            <a:avLst>
              <a:gd name="adj1" fmla="val 2596"/>
            </a:avLst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 rot="10800000" flipH="1">
            <a:off x="930911" y="251374"/>
            <a:ext cx="1562162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ɜ</a:t>
            </a: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Doulos SIL" panose="02000500070000020004" pitchFamily="2" charset="0"/>
              </a:rPr>
              <a:t>ː</a:t>
            </a: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165576" y="1658444"/>
            <a:ext cx="930994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0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/i:/ Front Close Unrounded Vowel</a:t>
            </a:r>
            <a:endParaRPr lang="en-US" sz="3000" b="1" dirty="0">
              <a:solidFill>
                <a:srgbClr val="00B0F0"/>
              </a:solidFill>
              <a:latin typeface="Arial" panose="020B0604020202020204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930911" y="2326295"/>
            <a:ext cx="930994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0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/I/ </a:t>
            </a:r>
            <a:r>
              <a:rPr lang="en-US" sz="3000" b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Centralised</a:t>
            </a:r>
            <a:r>
              <a:rPr lang="en-US" sz="30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front half close </a:t>
            </a:r>
            <a:r>
              <a:rPr lang="en-US" sz="3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30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nrounded Vowel</a:t>
            </a:r>
            <a:endParaRPr lang="en-US" sz="3000" b="1" dirty="0">
              <a:solidFill>
                <a:srgbClr val="00B0F0"/>
              </a:solidFill>
              <a:latin typeface="Arial" panose="020B0604020202020204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755388" y="2978632"/>
            <a:ext cx="103480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0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/e/ Front unrounded vowel between half close and half 0pen</a:t>
            </a:r>
            <a:endParaRPr lang="en-US" sz="3000" b="1" dirty="0">
              <a:solidFill>
                <a:srgbClr val="00B0F0"/>
              </a:solidFill>
              <a:latin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6531" y="3729308"/>
            <a:ext cx="103480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0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/æ/ Front unrounded vowel just below half open</a:t>
            </a:r>
            <a:endParaRPr lang="en-US" sz="3000" b="1" dirty="0">
              <a:solidFill>
                <a:srgbClr val="00B0F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310258" y="1181390"/>
            <a:ext cx="3571483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500" b="1" dirty="0" smtClean="0"/>
              <a:t>Front Vowels (4)</a:t>
            </a:r>
            <a:endParaRPr lang="en-US" sz="2500" b="1" dirty="0"/>
          </a:p>
        </p:txBody>
      </p:sp>
    </p:spTree>
    <p:extLst>
      <p:ext uri="{BB962C8B-B14F-4D97-AF65-F5344CB8AC3E}">
        <p14:creationId xmlns:p14="http://schemas.microsoft.com/office/powerpoint/2010/main" val="873492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/>
      <p:bldP spid="85" grpId="0"/>
      <p:bldP spid="86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50391" y="617330"/>
            <a:ext cx="3571483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500" b="1" dirty="0" smtClean="0"/>
              <a:t>Vowels </a:t>
            </a:r>
            <a:r>
              <a:rPr lang="en-US" sz="2500" b="1" dirty="0"/>
              <a:t>in </a:t>
            </a:r>
            <a:r>
              <a:rPr lang="en-US" sz="2500" b="1" dirty="0" smtClean="0"/>
              <a:t>English (12)</a:t>
            </a:r>
            <a:endParaRPr lang="en-US" sz="2500" b="1" dirty="0"/>
          </a:p>
        </p:txBody>
      </p:sp>
      <p:sp>
        <p:nvSpPr>
          <p:cNvPr id="9" name="Frame 8"/>
          <p:cNvSpPr/>
          <p:nvPr/>
        </p:nvSpPr>
        <p:spPr>
          <a:xfrm>
            <a:off x="0" y="0"/>
            <a:ext cx="12192000" cy="6857999"/>
          </a:xfrm>
          <a:prstGeom prst="frame">
            <a:avLst>
              <a:gd name="adj1" fmla="val 2596"/>
            </a:avLst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2732963" y="1655650"/>
            <a:ext cx="6656697" cy="4641083"/>
            <a:chOff x="2767651" y="1233867"/>
            <a:chExt cx="6656697" cy="4641083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2767651" y="1241945"/>
              <a:ext cx="6656697" cy="2316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2767651" y="1241945"/>
              <a:ext cx="2353284" cy="463300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9404445" y="1233867"/>
              <a:ext cx="0" cy="461707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5120935" y="5844308"/>
              <a:ext cx="4303413" cy="663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3603009" y="2798937"/>
              <a:ext cx="5821339" cy="2720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V="1">
              <a:off x="4326340" y="4339997"/>
              <a:ext cx="5098008" cy="2109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7523328" y="1241945"/>
              <a:ext cx="51179" cy="372584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4640239" y="1241945"/>
              <a:ext cx="2934268" cy="372584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3406755" y="1197675"/>
            <a:ext cx="8299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mbria" panose="02040503050406030204" pitchFamily="18" charset="0"/>
              </a:rPr>
              <a:t>Front</a:t>
            </a:r>
            <a:endParaRPr lang="en-US" sz="2000" b="1" dirty="0">
              <a:latin typeface="Cambria" panose="020405030504060302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56194" y="1197675"/>
            <a:ext cx="11828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mbria" panose="02040503050406030204" pitchFamily="18" charset="0"/>
              </a:rPr>
              <a:t>Central</a:t>
            </a:r>
            <a:endParaRPr lang="en-US" sz="2000" b="1" dirty="0">
              <a:latin typeface="Cambria" panose="020405030504060302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852731" y="1179001"/>
            <a:ext cx="11828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mbria" panose="02040503050406030204" pitchFamily="18" charset="0"/>
              </a:rPr>
              <a:t>Back</a:t>
            </a:r>
            <a:endParaRPr lang="en-US" sz="2000" b="1" dirty="0">
              <a:latin typeface="Cambria" panose="020405030504060302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501059" y="5922545"/>
            <a:ext cx="11828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mbria" panose="02040503050406030204" pitchFamily="18" charset="0"/>
              </a:rPr>
              <a:t>Open</a:t>
            </a:r>
            <a:endParaRPr lang="en-US" sz="2000" b="1" dirty="0">
              <a:latin typeface="Cambria" panose="020405030504060302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501059" y="4463283"/>
            <a:ext cx="14798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mbria" panose="02040503050406030204" pitchFamily="18" charset="0"/>
              </a:rPr>
              <a:t>Half  Open</a:t>
            </a:r>
            <a:endParaRPr lang="en-US" sz="2000" b="1" dirty="0">
              <a:latin typeface="Cambria" panose="020405030504060302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501059" y="3004021"/>
            <a:ext cx="1638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mbria" panose="02040503050406030204" pitchFamily="18" charset="0"/>
              </a:rPr>
              <a:t>Half Close</a:t>
            </a:r>
            <a:endParaRPr lang="en-US" sz="2000" b="1" dirty="0">
              <a:latin typeface="Cambria" panose="020405030504060302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468272" y="1579111"/>
            <a:ext cx="11828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mbria" panose="02040503050406030204" pitchFamily="18" charset="0"/>
              </a:rPr>
              <a:t>Close</a:t>
            </a:r>
            <a:endParaRPr lang="en-US" sz="2000" b="1" dirty="0">
              <a:latin typeface="Cambria" panose="020405030504060302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881156" y="5563055"/>
            <a:ext cx="1169050" cy="70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000" b="1" dirty="0" smtClean="0">
                <a:solidFill>
                  <a:srgbClr val="FDC1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b="1" dirty="0" smtClean="0">
                <a:solidFill>
                  <a:srgbClr val="FDC1BB"/>
                </a:solidFill>
                <a:latin typeface="Cambria" panose="02040503050406030204" pitchFamily="18" charset="0"/>
              </a:rPr>
              <a:t> </a:t>
            </a:r>
            <a:r>
              <a:rPr lang="en-US" sz="2200" b="1" dirty="0" smtClean="0">
                <a:solidFill>
                  <a:srgbClr val="FDC1BB"/>
                </a:solidFill>
                <a:latin typeface="Cambria" panose="02040503050406030204" pitchFamily="18" charset="0"/>
              </a:rPr>
              <a:t>/</a:t>
            </a:r>
            <a:r>
              <a:rPr lang="en-US" sz="2400" dirty="0" smtClean="0">
                <a:solidFill>
                  <a:srgbClr val="FDC1BB"/>
                </a:solidFill>
              </a:rPr>
              <a:t>ɑː</a:t>
            </a:r>
            <a:r>
              <a:rPr lang="en-US" sz="2200" b="1" dirty="0" smtClean="0">
                <a:solidFill>
                  <a:srgbClr val="FDC1BB"/>
                </a:solidFill>
                <a:latin typeface="Cambria" panose="02040503050406030204" pitchFamily="18" charset="0"/>
              </a:rPr>
              <a:t>/ </a:t>
            </a:r>
            <a:endParaRPr lang="en-US" sz="2200" b="1" dirty="0">
              <a:solidFill>
                <a:srgbClr val="FDC1BB"/>
              </a:solidFill>
              <a:latin typeface="Cambria" panose="020405030504060302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688469" y="5287571"/>
            <a:ext cx="8906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FDC1BB"/>
                </a:solidFill>
                <a:latin typeface="Cambria" panose="02040503050406030204" pitchFamily="18" charset="0"/>
              </a:rPr>
              <a:t>/</a:t>
            </a:r>
            <a:r>
              <a:rPr lang="en-US" sz="2400" dirty="0" smtClean="0">
                <a:solidFill>
                  <a:srgbClr val="FDC1BB"/>
                </a:solidFill>
              </a:rPr>
              <a:t>ɒ</a:t>
            </a:r>
            <a:r>
              <a:rPr lang="en-US" sz="2200" b="1" dirty="0" smtClean="0">
                <a:solidFill>
                  <a:srgbClr val="FDC1BB"/>
                </a:solidFill>
                <a:latin typeface="Cambria" panose="02040503050406030204" pitchFamily="18" charset="0"/>
              </a:rPr>
              <a:t>/ </a:t>
            </a:r>
            <a:r>
              <a:rPr lang="en-US" sz="4000" b="1" dirty="0">
                <a:solidFill>
                  <a:srgbClr val="FDC1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200" b="1" dirty="0" smtClean="0">
                <a:solidFill>
                  <a:srgbClr val="FDC1BB"/>
                </a:solidFill>
                <a:latin typeface="Cambria" panose="02040503050406030204" pitchFamily="18" charset="0"/>
              </a:rPr>
              <a:t> </a:t>
            </a:r>
            <a:endParaRPr lang="en-US" sz="2200" b="1" dirty="0">
              <a:solidFill>
                <a:srgbClr val="FDC1BB"/>
              </a:solidFill>
              <a:latin typeface="Cambria" panose="020405030504060302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521753" y="3448005"/>
            <a:ext cx="8906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FDC1BB"/>
                </a:solidFill>
                <a:latin typeface="Cambria" panose="02040503050406030204" pitchFamily="18" charset="0"/>
              </a:rPr>
              <a:t>/</a:t>
            </a:r>
            <a:r>
              <a:rPr lang="en-US" sz="2200" b="1" dirty="0" smtClean="0">
                <a:solidFill>
                  <a:srgbClr val="FDC1BB"/>
                </a:solidFill>
                <a:latin typeface="Arial" panose="020B0604020202020204" pitchFamily="34" charset="0"/>
              </a:rPr>
              <a:t>ɔ</a:t>
            </a:r>
            <a:r>
              <a:rPr lang="en-US" sz="2200" b="1" dirty="0" smtClean="0">
                <a:solidFill>
                  <a:srgbClr val="FDC1BB"/>
                </a:solidFill>
                <a:latin typeface="Doulos SIL" panose="02000500070000020004" pitchFamily="2" charset="0"/>
              </a:rPr>
              <a:t>ː</a:t>
            </a:r>
            <a:r>
              <a:rPr lang="en-US" sz="2200" b="1" dirty="0" smtClean="0">
                <a:solidFill>
                  <a:srgbClr val="FDC1BB"/>
                </a:solidFill>
                <a:latin typeface="Cambria" panose="02040503050406030204" pitchFamily="18" charset="0"/>
              </a:rPr>
              <a:t>/ </a:t>
            </a:r>
            <a:r>
              <a:rPr lang="en-US" sz="4000" b="1" dirty="0">
                <a:solidFill>
                  <a:srgbClr val="FDC1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200" b="1" dirty="0" smtClean="0">
                <a:solidFill>
                  <a:srgbClr val="FDC1BB"/>
                </a:solidFill>
                <a:latin typeface="Cambria" panose="02040503050406030204" pitchFamily="18" charset="0"/>
              </a:rPr>
              <a:t> </a:t>
            </a:r>
            <a:endParaRPr lang="en-US" sz="2200" b="1" dirty="0">
              <a:solidFill>
                <a:srgbClr val="FDC1BB"/>
              </a:solidFill>
              <a:latin typeface="Cambria" panose="020405030504060302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449671" y="1412411"/>
            <a:ext cx="9890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FDC1BB"/>
                </a:solidFill>
                <a:latin typeface="Cambria" panose="02040503050406030204" pitchFamily="18" charset="0"/>
              </a:rPr>
              <a:t>/</a:t>
            </a:r>
            <a:r>
              <a:rPr lang="en-US" sz="2400" dirty="0" smtClean="0">
                <a:solidFill>
                  <a:srgbClr val="FDC1BB"/>
                </a:solidFill>
                <a:latin typeface="Arial" panose="020B0604020202020204" pitchFamily="34" charset="0"/>
              </a:rPr>
              <a:t>ʊ:</a:t>
            </a:r>
            <a:r>
              <a:rPr lang="en-US" sz="2200" b="1" dirty="0" smtClean="0">
                <a:solidFill>
                  <a:srgbClr val="FDC1BB"/>
                </a:solidFill>
                <a:latin typeface="Cambria" panose="02040503050406030204" pitchFamily="18" charset="0"/>
              </a:rPr>
              <a:t>/ </a:t>
            </a:r>
            <a:r>
              <a:rPr lang="en-US" sz="4000" b="1" dirty="0">
                <a:solidFill>
                  <a:srgbClr val="FDC1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200" b="1" dirty="0" smtClean="0">
                <a:solidFill>
                  <a:srgbClr val="FDC1BB"/>
                </a:solidFill>
                <a:latin typeface="Cambria" panose="02040503050406030204" pitchFamily="18" charset="0"/>
              </a:rPr>
              <a:t> </a:t>
            </a:r>
            <a:endParaRPr lang="en-US" sz="2200" b="1" dirty="0">
              <a:solidFill>
                <a:srgbClr val="FDC1BB"/>
              </a:solidFill>
              <a:latin typeface="Cambria" panose="020405030504060302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549418" y="2538125"/>
            <a:ext cx="8906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DC1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b="1" dirty="0">
                <a:solidFill>
                  <a:srgbClr val="FDC1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smtClean="0">
                <a:solidFill>
                  <a:srgbClr val="FDC1BB"/>
                </a:solidFill>
                <a:latin typeface="Cambria" panose="02040503050406030204" pitchFamily="18" charset="0"/>
              </a:rPr>
              <a:t>/</a:t>
            </a:r>
            <a:r>
              <a:rPr lang="en-US" sz="2400" dirty="0" smtClean="0">
                <a:solidFill>
                  <a:srgbClr val="FDC1BB"/>
                </a:solidFill>
                <a:latin typeface="Arial" panose="020B0604020202020204" pitchFamily="34" charset="0"/>
              </a:rPr>
              <a:t>ʊ</a:t>
            </a:r>
            <a:r>
              <a:rPr lang="en-US" sz="2200" b="1" dirty="0" smtClean="0">
                <a:solidFill>
                  <a:srgbClr val="FDC1BB"/>
                </a:solidFill>
                <a:latin typeface="Cambria" panose="02040503050406030204" pitchFamily="18" charset="0"/>
              </a:rPr>
              <a:t>/</a:t>
            </a:r>
            <a:endParaRPr lang="en-US" sz="2200" b="1" dirty="0">
              <a:solidFill>
                <a:srgbClr val="FDC1BB"/>
              </a:solidFill>
              <a:latin typeface="Cambria" panose="020405030504060302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 rot="10800000">
            <a:off x="7086595" y="5287571"/>
            <a:ext cx="11690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 smtClean="0">
                <a:solidFill>
                  <a:srgbClr val="FF3333"/>
                </a:solidFill>
                <a:latin typeface="Cambria" panose="02040503050406030204" pitchFamily="18" charset="0"/>
              </a:rPr>
              <a:t>/ V/ </a:t>
            </a:r>
            <a:r>
              <a:rPr lang="en-US" sz="4000" b="1" dirty="0">
                <a:solidFill>
                  <a:srgbClr val="FF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000" b="1" dirty="0">
              <a:solidFill>
                <a:srgbClr val="FF3333"/>
              </a:solidFill>
              <a:latin typeface="Cambria" panose="020405030504060302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 rot="10800000">
            <a:off x="6622747" y="3992491"/>
            <a:ext cx="11690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200" b="1" dirty="0" smtClean="0">
                <a:solidFill>
                  <a:srgbClr val="FF3333"/>
                </a:solidFill>
                <a:latin typeface="Cambria" panose="02040503050406030204" pitchFamily="18" charset="0"/>
              </a:rPr>
              <a:t>/ e/ </a:t>
            </a:r>
            <a:r>
              <a:rPr lang="en-US" sz="4000" b="1" dirty="0" smtClean="0">
                <a:solidFill>
                  <a:srgbClr val="FF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200" b="1" dirty="0" smtClean="0">
                <a:solidFill>
                  <a:srgbClr val="FF3333"/>
                </a:solidFill>
                <a:latin typeface="Cambria" panose="02040503050406030204" pitchFamily="18" charset="0"/>
              </a:rPr>
              <a:t> </a:t>
            </a:r>
            <a:endParaRPr lang="en-US" sz="2200" b="1" dirty="0">
              <a:solidFill>
                <a:srgbClr val="FF3333"/>
              </a:solidFill>
              <a:latin typeface="Cambria" panose="020405030504060302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 rot="10800000" flipH="1" flipV="1">
            <a:off x="6630823" y="3146863"/>
            <a:ext cx="15745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000" b="1" dirty="0" smtClean="0">
                <a:solidFill>
                  <a:srgbClr val="FF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4000" b="1" dirty="0" smtClean="0">
                <a:solidFill>
                  <a:srgbClr val="FF3333"/>
                </a:solidFill>
                <a:latin typeface="Cambria" panose="02040503050406030204" pitchFamily="18" charset="0"/>
              </a:rPr>
              <a:t> </a:t>
            </a:r>
            <a:r>
              <a:rPr lang="en-US" sz="2200" b="1" dirty="0">
                <a:solidFill>
                  <a:srgbClr val="FF3333"/>
                </a:solidFill>
                <a:latin typeface="Cambria" panose="02040503050406030204" pitchFamily="18" charset="0"/>
              </a:rPr>
              <a:t>/</a:t>
            </a:r>
            <a:r>
              <a:rPr lang="en-US" sz="2200" dirty="0">
                <a:solidFill>
                  <a:srgbClr val="FF3333"/>
                </a:solidFill>
                <a:latin typeface="Arial" panose="020B0604020202020204" pitchFamily="34" charset="0"/>
              </a:rPr>
              <a:t>ɜ</a:t>
            </a:r>
            <a:r>
              <a:rPr lang="en-US" sz="2200" dirty="0">
                <a:solidFill>
                  <a:srgbClr val="FF3333"/>
                </a:solidFill>
                <a:latin typeface="Doulos SIL" panose="02000500070000020004" pitchFamily="2" charset="0"/>
              </a:rPr>
              <a:t>ː</a:t>
            </a:r>
            <a:r>
              <a:rPr lang="en-US" sz="2200" b="1" dirty="0">
                <a:solidFill>
                  <a:srgbClr val="FF3333"/>
                </a:solidFill>
                <a:latin typeface="Cambria" panose="02040503050406030204" pitchFamily="18" charset="0"/>
              </a:rPr>
              <a:t>/</a:t>
            </a:r>
            <a:r>
              <a:rPr lang="en-US" sz="2200" b="1" dirty="0">
                <a:solidFill>
                  <a:srgbClr val="FF3333"/>
                </a:solidFill>
              </a:rPr>
              <a:t> </a:t>
            </a:r>
            <a:endParaRPr lang="en-US" sz="2200" b="1" dirty="0">
              <a:solidFill>
                <a:srgbClr val="FF3333"/>
              </a:solidFill>
              <a:latin typeface="Arial" panose="020B0604020202020204" pitchFamily="34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 rot="10800000" flipH="1">
            <a:off x="930911" y="251374"/>
            <a:ext cx="1562162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ɜ</a:t>
            </a: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Doulos SIL" panose="02000500070000020004" pitchFamily="2" charset="0"/>
              </a:rPr>
              <a:t>ː</a:t>
            </a: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8741725" y="5287571"/>
            <a:ext cx="2523622" cy="707886"/>
            <a:chOff x="1364511" y="1576680"/>
            <a:chExt cx="2285437" cy="624692"/>
          </a:xfrm>
        </p:grpSpPr>
        <p:sp>
          <p:nvSpPr>
            <p:cNvPr id="58" name="TextBox 57"/>
            <p:cNvSpPr txBox="1"/>
            <p:nvPr/>
          </p:nvSpPr>
          <p:spPr>
            <a:xfrm>
              <a:off x="2181524" y="1576680"/>
              <a:ext cx="1468424" cy="6246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2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sz="2000" b="1" dirty="0" smtClean="0">
                  <a:solidFill>
                    <a:srgbClr val="FDC1B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sz="2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sk</a:t>
              </a:r>
              <a:r>
                <a:rPr lang="en-US" sz="4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</a:rPr>
                <a:t>/</a:t>
              </a:r>
              <a:r>
                <a:rPr lang="en-US" sz="2000" b="1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t</a:t>
              </a:r>
              <a:r>
                <a:rPr lang="en-US" sz="2000" dirty="0" err="1" smtClean="0">
                  <a:solidFill>
                    <a:srgbClr val="FDC1BB"/>
                  </a:solidFill>
                </a:rPr>
                <a:t>ɑː</a:t>
              </a:r>
              <a:r>
                <a:rPr lang="en-US" sz="2000" b="1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sk</a:t>
              </a:r>
              <a:r>
                <a:rPr lang="en-US" sz="2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/ </a:t>
              </a:r>
              <a:endPara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endParaRPr>
            </a:p>
          </p:txBody>
        </p:sp>
        <p:cxnSp>
          <p:nvCxnSpPr>
            <p:cNvPr id="59" name="Straight Arrow Connector 58"/>
            <p:cNvCxnSpPr/>
            <p:nvPr/>
          </p:nvCxnSpPr>
          <p:spPr>
            <a:xfrm flipH="1">
              <a:off x="1364511" y="2038219"/>
              <a:ext cx="817013" cy="137379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/>
          <p:nvPr/>
        </p:nvGrpSpPr>
        <p:grpSpPr>
          <a:xfrm>
            <a:off x="9275125" y="4656742"/>
            <a:ext cx="2523622" cy="707886"/>
            <a:chOff x="1364511" y="1576680"/>
            <a:chExt cx="2285437" cy="624692"/>
          </a:xfrm>
        </p:grpSpPr>
        <p:sp>
          <p:nvSpPr>
            <p:cNvPr id="62" name="TextBox 61"/>
            <p:cNvSpPr txBox="1"/>
            <p:nvPr/>
          </p:nvSpPr>
          <p:spPr>
            <a:xfrm>
              <a:off x="2181524" y="1576680"/>
              <a:ext cx="1468424" cy="6246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2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  <a:r>
                <a:rPr lang="en-US" sz="2000" b="1" dirty="0" smtClean="0">
                  <a:solidFill>
                    <a:srgbClr val="FDC1B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r>
                <a:rPr lang="en-US" sz="2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r>
                <a:rPr lang="en-US" sz="4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</a:rPr>
                <a:t>/</a:t>
              </a:r>
              <a:r>
                <a:rPr lang="en-US" b="1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</a:rPr>
                <a:t>g</a:t>
              </a:r>
              <a:r>
                <a:rPr lang="en-US" sz="2000" dirty="0" err="1" smtClean="0">
                  <a:solidFill>
                    <a:srgbClr val="FDC1BB"/>
                  </a:solidFill>
                </a:rPr>
                <a:t>ɒ</a:t>
              </a:r>
              <a:r>
                <a:rPr lang="en-US" sz="2000" b="1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d</a:t>
              </a:r>
              <a:r>
                <a:rPr lang="en-US" sz="2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/ </a:t>
              </a:r>
              <a:endPara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endParaRPr>
            </a:p>
          </p:txBody>
        </p:sp>
        <p:cxnSp>
          <p:nvCxnSpPr>
            <p:cNvPr id="63" name="Straight Arrow Connector 62"/>
            <p:cNvCxnSpPr/>
            <p:nvPr/>
          </p:nvCxnSpPr>
          <p:spPr>
            <a:xfrm flipH="1">
              <a:off x="1364511" y="2038219"/>
              <a:ext cx="817013" cy="137379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67" name="Group 66"/>
          <p:cNvGrpSpPr/>
          <p:nvPr/>
        </p:nvGrpSpPr>
        <p:grpSpPr>
          <a:xfrm>
            <a:off x="9275126" y="3480604"/>
            <a:ext cx="1959099" cy="707886"/>
            <a:chOff x="1439062" y="1828991"/>
            <a:chExt cx="1774194" cy="624692"/>
          </a:xfrm>
        </p:grpSpPr>
        <p:sp>
          <p:nvSpPr>
            <p:cNvPr id="68" name="TextBox 67"/>
            <p:cNvSpPr txBox="1"/>
            <p:nvPr/>
          </p:nvSpPr>
          <p:spPr>
            <a:xfrm>
              <a:off x="1744832" y="1828991"/>
              <a:ext cx="1468424" cy="6246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2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sz="2000" b="1" dirty="0" smtClean="0">
                  <a:solidFill>
                    <a:srgbClr val="FDC1B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al</a:t>
              </a:r>
              <a:r>
                <a:rPr lang="en-US" sz="2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r>
                <a:rPr lang="en-US" sz="4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</a:rPr>
                <a:t>/</a:t>
              </a:r>
              <a:r>
                <a:rPr lang="en-US" b="1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</a:rPr>
                <a:t>t</a:t>
              </a:r>
              <a:r>
                <a:rPr lang="en-US" b="1" dirty="0" err="1" smtClean="0">
                  <a:solidFill>
                    <a:srgbClr val="FDC1BB"/>
                  </a:solidFill>
                  <a:latin typeface="Arial" panose="020B0604020202020204" pitchFamily="34" charset="0"/>
                </a:rPr>
                <a:t>ɔ</a:t>
              </a:r>
              <a:r>
                <a:rPr lang="en-US" b="1" dirty="0" err="1" smtClean="0">
                  <a:solidFill>
                    <a:srgbClr val="FDC1BB"/>
                  </a:solidFill>
                  <a:latin typeface="Doulos SIL" panose="02000500070000020004" pitchFamily="2" charset="0"/>
                </a:rPr>
                <a:t>ː</a:t>
              </a:r>
              <a:r>
                <a:rPr lang="en-US" b="1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</a:rPr>
                <a:t>k</a:t>
              </a:r>
              <a:r>
                <a:rPr lang="en-US" sz="2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/ </a:t>
              </a:r>
              <a:endPara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endParaRPr>
            </a:p>
          </p:txBody>
        </p:sp>
        <p:cxnSp>
          <p:nvCxnSpPr>
            <p:cNvPr id="69" name="Straight Arrow Connector 68"/>
            <p:cNvCxnSpPr/>
            <p:nvPr/>
          </p:nvCxnSpPr>
          <p:spPr>
            <a:xfrm flipH="1" flipV="1">
              <a:off x="1439062" y="2289156"/>
              <a:ext cx="332745" cy="783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70" name="Group 69"/>
          <p:cNvGrpSpPr/>
          <p:nvPr/>
        </p:nvGrpSpPr>
        <p:grpSpPr>
          <a:xfrm>
            <a:off x="8440071" y="2220254"/>
            <a:ext cx="2813272" cy="707886"/>
            <a:chOff x="765758" y="1576504"/>
            <a:chExt cx="2547749" cy="624692"/>
          </a:xfrm>
        </p:grpSpPr>
        <p:sp>
          <p:nvSpPr>
            <p:cNvPr id="71" name="TextBox 70"/>
            <p:cNvSpPr txBox="1"/>
            <p:nvPr/>
          </p:nvSpPr>
          <p:spPr>
            <a:xfrm>
              <a:off x="1845083" y="1576504"/>
              <a:ext cx="1468424" cy="6246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2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sz="2000" b="1" dirty="0" smtClean="0">
                  <a:solidFill>
                    <a:srgbClr val="FDC1B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u</a:t>
              </a:r>
              <a:r>
                <a:rPr lang="en-US" sz="2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ll</a:t>
              </a:r>
              <a:r>
                <a:rPr lang="en-US" sz="4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</a:rPr>
                <a:t>/</a:t>
              </a:r>
              <a:r>
                <a:rPr lang="en-US" b="1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</a:rPr>
                <a:t>p</a:t>
              </a:r>
              <a:r>
                <a:rPr lang="en-US" dirty="0" err="1" smtClean="0">
                  <a:solidFill>
                    <a:srgbClr val="FDC1BB"/>
                  </a:solidFill>
                  <a:latin typeface="Arial" panose="020B0604020202020204" pitchFamily="34" charset="0"/>
                </a:rPr>
                <a:t>ʊ</a:t>
              </a:r>
              <a:r>
                <a:rPr lang="en-US" b="1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</a:rPr>
                <a:t>l</a:t>
              </a:r>
              <a:r>
                <a:rPr lang="en-US" sz="2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/ </a:t>
              </a:r>
              <a:endPara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endParaRPr>
            </a:p>
          </p:txBody>
        </p:sp>
        <p:cxnSp>
          <p:nvCxnSpPr>
            <p:cNvPr id="72" name="Straight Arrow Connector 71"/>
            <p:cNvCxnSpPr>
              <a:endCxn id="33" idx="3"/>
            </p:cNvCxnSpPr>
            <p:nvPr/>
          </p:nvCxnSpPr>
          <p:spPr>
            <a:xfrm flipH="1">
              <a:off x="765758" y="2021348"/>
              <a:ext cx="1081810" cy="148015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73" name="Group 72"/>
          <p:cNvGrpSpPr/>
          <p:nvPr/>
        </p:nvGrpSpPr>
        <p:grpSpPr>
          <a:xfrm>
            <a:off x="9234058" y="1645078"/>
            <a:ext cx="2179110" cy="707886"/>
            <a:chOff x="780850" y="1804180"/>
            <a:chExt cx="1973440" cy="624692"/>
          </a:xfrm>
        </p:grpSpPr>
        <p:sp>
          <p:nvSpPr>
            <p:cNvPr id="74" name="TextBox 73"/>
            <p:cNvSpPr txBox="1"/>
            <p:nvPr/>
          </p:nvSpPr>
          <p:spPr>
            <a:xfrm>
              <a:off x="1285866" y="1804180"/>
              <a:ext cx="1468424" cy="6246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2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r>
                <a:rPr lang="en-US" sz="2000" b="1" dirty="0" smtClean="0">
                  <a:solidFill>
                    <a:srgbClr val="FDC1BB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oo</a:t>
              </a:r>
              <a:r>
                <a:rPr lang="en-US" sz="2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r>
                <a:rPr lang="en-US" sz="4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</a:rPr>
                <a:t>/</a:t>
              </a:r>
              <a:r>
                <a:rPr lang="en-US" b="1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</a:rPr>
                <a:t>f</a:t>
              </a:r>
              <a:r>
                <a:rPr lang="en-US" dirty="0" err="1" smtClean="0">
                  <a:solidFill>
                    <a:srgbClr val="FDC1BB"/>
                  </a:solidFill>
                  <a:latin typeface="Arial" panose="020B0604020202020204" pitchFamily="34" charset="0"/>
                </a:rPr>
                <a:t>ʊ:</a:t>
              </a:r>
              <a:r>
                <a:rPr lang="en-US" b="1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</a:rPr>
                <a:t>l</a:t>
              </a:r>
              <a:r>
                <a:rPr lang="en-US" sz="2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/ </a:t>
              </a:r>
              <a:endPara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endParaRPr>
            </a:p>
          </p:txBody>
        </p:sp>
        <p:cxnSp>
          <p:nvCxnSpPr>
            <p:cNvPr id="75" name="Straight Arrow Connector 74"/>
            <p:cNvCxnSpPr/>
            <p:nvPr/>
          </p:nvCxnSpPr>
          <p:spPr>
            <a:xfrm flipH="1" flipV="1">
              <a:off x="780850" y="2053009"/>
              <a:ext cx="526668" cy="125909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83" name="Group 82"/>
          <p:cNvGrpSpPr/>
          <p:nvPr/>
        </p:nvGrpSpPr>
        <p:grpSpPr>
          <a:xfrm>
            <a:off x="8148723" y="4972930"/>
            <a:ext cx="2839294" cy="707886"/>
            <a:chOff x="8148723" y="4972930"/>
            <a:chExt cx="2839294" cy="707886"/>
          </a:xfrm>
        </p:grpSpPr>
        <p:grpSp>
          <p:nvGrpSpPr>
            <p:cNvPr id="64" name="Group 63"/>
            <p:cNvGrpSpPr/>
            <p:nvPr/>
          </p:nvGrpSpPr>
          <p:grpSpPr>
            <a:xfrm>
              <a:off x="8148723" y="4972930"/>
              <a:ext cx="2839294" cy="707886"/>
              <a:chOff x="690708" y="1524011"/>
              <a:chExt cx="2571314" cy="624692"/>
            </a:xfrm>
          </p:grpSpPr>
          <p:sp>
            <p:nvSpPr>
              <p:cNvPr id="65" name="TextBox 64"/>
              <p:cNvSpPr txBox="1"/>
              <p:nvPr/>
            </p:nvSpPr>
            <p:spPr>
              <a:xfrm>
                <a:off x="1841990" y="1524011"/>
                <a:ext cx="1420032" cy="6246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US" sz="2000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sz="2000" b="1" dirty="0" smtClean="0">
                    <a:solidFill>
                      <a:srgbClr val="FF333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</a:t>
                </a:r>
                <a:r>
                  <a:rPr lang="en-US" sz="2000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4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" panose="020B0604020202020204" pitchFamily="34" charset="0"/>
                  </a:rPr>
                  <a:t>/k   </a:t>
                </a:r>
                <a:r>
                  <a:rPr lang="en-US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" panose="020B0604020202020204" pitchFamily="34" charset="0"/>
                  </a:rPr>
                  <a:t>t</a:t>
                </a:r>
                <a:r>
                  <a:rPr lang="en-US" sz="2000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/ </a:t>
                </a:r>
                <a:endParaRPr lang="en-US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</a:endParaRPr>
              </a:p>
            </p:txBody>
          </p:sp>
          <p:cxnSp>
            <p:nvCxnSpPr>
              <p:cNvPr id="66" name="Straight Arrow Connector 65"/>
              <p:cNvCxnSpPr/>
              <p:nvPr/>
            </p:nvCxnSpPr>
            <p:spPr>
              <a:xfrm flipH="1">
                <a:off x="690708" y="1997586"/>
                <a:ext cx="1165245" cy="33864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6" name="Rectangle 5"/>
            <p:cNvSpPr/>
            <p:nvPr/>
          </p:nvSpPr>
          <p:spPr>
            <a:xfrm rot="10800000">
              <a:off x="10134173" y="5242356"/>
              <a:ext cx="33054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FF3333"/>
                  </a:solidFill>
                  <a:latin typeface="Cambria" panose="02040503050406030204" pitchFamily="18" charset="0"/>
                </a:rPr>
                <a:t>V</a:t>
              </a:r>
              <a:endParaRPr lang="en-US" dirty="0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7703649" y="4000698"/>
            <a:ext cx="3538695" cy="434383"/>
            <a:chOff x="7703649" y="4000698"/>
            <a:chExt cx="3538695" cy="434383"/>
          </a:xfrm>
        </p:grpSpPr>
        <p:grpSp>
          <p:nvGrpSpPr>
            <p:cNvPr id="76" name="Group 75"/>
            <p:cNvGrpSpPr/>
            <p:nvPr/>
          </p:nvGrpSpPr>
          <p:grpSpPr>
            <a:xfrm>
              <a:off x="7703649" y="4000698"/>
              <a:ext cx="3538695" cy="400110"/>
              <a:chOff x="196909" y="1650617"/>
              <a:chExt cx="3204703" cy="353086"/>
            </a:xfrm>
          </p:grpSpPr>
          <p:sp>
            <p:nvSpPr>
              <p:cNvPr id="77" name="TextBox 76"/>
              <p:cNvSpPr txBox="1"/>
              <p:nvPr/>
            </p:nvSpPr>
            <p:spPr>
              <a:xfrm>
                <a:off x="1789730" y="1650617"/>
                <a:ext cx="1611882" cy="3530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US" sz="2000" b="1" dirty="0" smtClean="0">
                    <a:solidFill>
                      <a:srgbClr val="FF333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000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gain </a:t>
                </a:r>
                <a:r>
                  <a:rPr lang="en-US" sz="2000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" panose="020B0604020202020204" pitchFamily="34" charset="0"/>
                  </a:rPr>
                  <a:t>/</a:t>
                </a:r>
                <a:r>
                  <a:rPr lang="en-US" sz="2000" b="1" dirty="0">
                    <a:solidFill>
                      <a:srgbClr val="FF3333"/>
                    </a:solidFill>
                    <a:latin typeface="Cambria" panose="02040503050406030204" pitchFamily="18" charset="0"/>
                  </a:rPr>
                  <a:t> </a:t>
                </a:r>
                <a:r>
                  <a:rPr lang="en-US" sz="2000" b="1" dirty="0" smtClean="0">
                    <a:solidFill>
                      <a:srgbClr val="FF3333"/>
                    </a:solidFill>
                    <a:latin typeface="Cambria" panose="02040503050406030204" pitchFamily="18" charset="0"/>
                  </a:rPr>
                  <a:t> </a:t>
                </a:r>
                <a:r>
                  <a:rPr lang="en-US" sz="2000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" panose="020B0604020202020204" pitchFamily="34" charset="0"/>
                  </a:rPr>
                  <a:t>gen</a:t>
                </a:r>
                <a:r>
                  <a:rPr lang="en-US" sz="2000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/ </a:t>
                </a:r>
                <a:endParaRPr lang="en-US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</a:endParaRPr>
              </a:p>
            </p:txBody>
          </p:sp>
          <p:cxnSp>
            <p:nvCxnSpPr>
              <p:cNvPr id="78" name="Straight Arrow Connector 77"/>
              <p:cNvCxnSpPr/>
              <p:nvPr/>
            </p:nvCxnSpPr>
            <p:spPr>
              <a:xfrm flipH="1" flipV="1">
                <a:off x="196909" y="1856396"/>
                <a:ext cx="1627766" cy="5011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38" name="Rectangle 37"/>
            <p:cNvSpPr/>
            <p:nvPr/>
          </p:nvSpPr>
          <p:spPr>
            <a:xfrm rot="10800000">
              <a:off x="10227387" y="4065749"/>
              <a:ext cx="30649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FF3333"/>
                  </a:solidFill>
                  <a:latin typeface="Cambria" panose="02040503050406030204" pitchFamily="18" charset="0"/>
                </a:rPr>
                <a:t>e</a:t>
              </a:r>
              <a:endParaRPr lang="en-US" dirty="0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7418116" y="3381391"/>
            <a:ext cx="3912376" cy="400110"/>
            <a:chOff x="-141503" y="1650617"/>
            <a:chExt cx="3543115" cy="353086"/>
          </a:xfrm>
        </p:grpSpPr>
        <p:sp>
          <p:nvSpPr>
            <p:cNvPr id="80" name="TextBox 79"/>
            <p:cNvSpPr txBox="1"/>
            <p:nvPr/>
          </p:nvSpPr>
          <p:spPr>
            <a:xfrm>
              <a:off x="1789730" y="1650617"/>
              <a:ext cx="1611882" cy="3530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2000" b="1" dirty="0" smtClean="0">
                  <a:solidFill>
                    <a:srgbClr val="FF333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r>
                <a:rPr lang="en-US" sz="2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arn </a:t>
              </a:r>
              <a:r>
                <a:rPr lang="en-US" sz="2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</a:rPr>
                <a:t>/</a:t>
              </a:r>
              <a:r>
                <a:rPr lang="en-US" sz="2000" dirty="0" err="1" smtClean="0">
                  <a:solidFill>
                    <a:srgbClr val="FF3333"/>
                  </a:solidFill>
                  <a:latin typeface="Arial" panose="020B0604020202020204" pitchFamily="34" charset="0"/>
                </a:rPr>
                <a:t>ɜ</a:t>
              </a:r>
              <a:r>
                <a:rPr lang="en-US" sz="2000" dirty="0" err="1" smtClean="0">
                  <a:solidFill>
                    <a:srgbClr val="FF3333"/>
                  </a:solidFill>
                  <a:latin typeface="Doulos SIL" panose="02000500070000020004" pitchFamily="2" charset="0"/>
                </a:rPr>
                <a:t>ː</a:t>
              </a:r>
              <a:r>
                <a:rPr lang="en-US" sz="2000" b="1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</a:rPr>
                <a:t>n</a:t>
              </a:r>
              <a:r>
                <a:rPr lang="en-US" sz="2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/ </a:t>
              </a:r>
              <a:endPara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endParaRPr>
            </a:p>
          </p:txBody>
        </p:sp>
        <p:cxnSp>
          <p:nvCxnSpPr>
            <p:cNvPr id="81" name="Straight Arrow Connector 80"/>
            <p:cNvCxnSpPr/>
            <p:nvPr/>
          </p:nvCxnSpPr>
          <p:spPr>
            <a:xfrm flipH="1">
              <a:off x="-141503" y="1861407"/>
              <a:ext cx="1966179" cy="4316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4" name="TextBox 3"/>
          <p:cNvSpPr txBox="1"/>
          <p:nvPr/>
        </p:nvSpPr>
        <p:spPr>
          <a:xfrm>
            <a:off x="430824" y="3364022"/>
            <a:ext cx="328852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b="1" dirty="0" smtClean="0"/>
              <a:t>Part of the tongue</a:t>
            </a:r>
          </a:p>
          <a:p>
            <a:pPr marL="342900" indent="-342900">
              <a:buAutoNum type="arabicPeriod"/>
            </a:pPr>
            <a:r>
              <a:rPr lang="en-US" sz="2400" b="1" dirty="0" smtClean="0"/>
              <a:t>How high</a:t>
            </a:r>
          </a:p>
          <a:p>
            <a:pPr marL="342900" indent="-342900">
              <a:buAutoNum type="arabicPeriod"/>
            </a:pPr>
            <a:r>
              <a:rPr lang="en-US" sz="2400" b="1" dirty="0" smtClean="0"/>
              <a:t>Positions of the lips </a:t>
            </a:r>
          </a:p>
          <a:p>
            <a:r>
              <a:rPr lang="en-US" sz="2400" b="1" dirty="0"/>
              <a:t> </a:t>
            </a:r>
            <a:r>
              <a:rPr lang="en-US" sz="2400" b="1" dirty="0" smtClean="0"/>
              <a:t>   (rounded/unrounded)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418707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3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000"/>
                            </p:stCondLst>
                            <p:childTnLst>
                              <p:par>
                                <p:cTn id="4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3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000"/>
                            </p:stCondLst>
                            <p:childTnLst>
                              <p:par>
                                <p:cTn id="5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3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000"/>
                            </p:stCondLst>
                            <p:childTnLst>
                              <p:par>
                                <p:cTn id="6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3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000"/>
                            </p:stCondLst>
                            <p:childTnLst>
                              <p:par>
                                <p:cTn id="8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3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000"/>
                            </p:stCondLst>
                            <p:childTnLst>
                              <p:par>
                                <p:cTn id="9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3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7000"/>
                            </p:stCondLst>
                            <p:childTnLst>
                              <p:par>
                                <p:cTn id="10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3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7000"/>
                            </p:stCondLst>
                            <p:childTnLst>
                              <p:par>
                                <p:cTn id="121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3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7000"/>
                            </p:stCondLst>
                            <p:childTnLst>
                              <p:par>
                                <p:cTn id="134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/>
      <p:bldP spid="15" grpId="0"/>
      <p:bldP spid="16" grpId="0"/>
      <p:bldP spid="17" grpId="0"/>
      <p:bldP spid="18" grpId="0"/>
      <p:bldP spid="19" grpId="0"/>
      <p:bldP spid="25" grpId="0"/>
      <p:bldP spid="27" grpId="0"/>
      <p:bldP spid="28" grpId="0"/>
      <p:bldP spid="29" grpId="0"/>
      <p:bldP spid="33" grpId="0"/>
      <p:bldP spid="34" grpId="0"/>
      <p:bldP spid="36" grpId="0"/>
      <p:bldP spid="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50391" y="617330"/>
            <a:ext cx="3571483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500" b="1" dirty="0" smtClean="0"/>
              <a:t>Vowels </a:t>
            </a:r>
            <a:r>
              <a:rPr lang="en-US" sz="2500" b="1" dirty="0"/>
              <a:t>in </a:t>
            </a:r>
            <a:r>
              <a:rPr lang="en-US" sz="2500" b="1" dirty="0" smtClean="0"/>
              <a:t>English (12)</a:t>
            </a:r>
            <a:endParaRPr lang="en-US" sz="2500" b="1" dirty="0"/>
          </a:p>
        </p:txBody>
      </p:sp>
      <p:sp>
        <p:nvSpPr>
          <p:cNvPr id="9" name="Frame 8"/>
          <p:cNvSpPr/>
          <p:nvPr/>
        </p:nvSpPr>
        <p:spPr>
          <a:xfrm>
            <a:off x="0" y="0"/>
            <a:ext cx="12192000" cy="6857999"/>
          </a:xfrm>
          <a:prstGeom prst="frame">
            <a:avLst>
              <a:gd name="adj1" fmla="val 2596"/>
            </a:avLst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 rot="10800000" flipH="1">
            <a:off x="930911" y="251374"/>
            <a:ext cx="1562162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ɜ</a:t>
            </a: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Doulos SIL" panose="02000500070000020004" pitchFamily="2" charset="0"/>
              </a:rPr>
              <a:t>ː</a:t>
            </a: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049664" y="1666058"/>
            <a:ext cx="93099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000" b="1" dirty="0" smtClean="0">
                <a:solidFill>
                  <a:srgbClr val="FDC1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200" dirty="0">
                <a:solidFill>
                  <a:srgbClr val="FDC1BB"/>
                </a:solidFill>
              </a:rPr>
              <a:t> ɑː </a:t>
            </a:r>
            <a:r>
              <a:rPr lang="en-US" sz="3000" b="1" dirty="0" smtClean="0">
                <a:solidFill>
                  <a:srgbClr val="FDC1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Back Open Unrounded Vowel</a:t>
            </a:r>
            <a:endParaRPr lang="en-US" sz="3000" b="1" dirty="0">
              <a:solidFill>
                <a:srgbClr val="FDC1BB"/>
              </a:solidFill>
              <a:latin typeface="Arial" panose="020B0604020202020204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930911" y="2326295"/>
            <a:ext cx="93099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000" b="1" dirty="0" smtClean="0">
                <a:solidFill>
                  <a:srgbClr val="FDC1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200" dirty="0" smtClean="0">
                <a:solidFill>
                  <a:srgbClr val="FDC1BB"/>
                </a:solidFill>
              </a:rPr>
              <a:t>ɒ</a:t>
            </a:r>
            <a:r>
              <a:rPr lang="en-US" sz="3000" b="1" dirty="0" smtClean="0">
                <a:solidFill>
                  <a:srgbClr val="FDC1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Back rounded Vowel Just above Open Position</a:t>
            </a:r>
            <a:endParaRPr lang="en-US" sz="3000" b="1" dirty="0">
              <a:solidFill>
                <a:srgbClr val="FDC1BB"/>
              </a:solidFill>
              <a:latin typeface="Arial" panose="020B0604020202020204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755388" y="2978632"/>
            <a:ext cx="10348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000" b="1" dirty="0" smtClean="0">
                <a:solidFill>
                  <a:srgbClr val="FDC1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200" b="1" dirty="0" smtClean="0">
                <a:solidFill>
                  <a:srgbClr val="FDC1BB"/>
                </a:solidFill>
                <a:latin typeface="Arial" panose="020B0604020202020204" pitchFamily="34" charset="0"/>
              </a:rPr>
              <a:t>ɔ</a:t>
            </a:r>
            <a:r>
              <a:rPr lang="en-US" sz="3200" b="1" dirty="0" smtClean="0">
                <a:solidFill>
                  <a:srgbClr val="FDC1BB"/>
                </a:solidFill>
                <a:latin typeface="Doulos SIL" panose="02000500070000020004" pitchFamily="2" charset="0"/>
              </a:rPr>
              <a:t>ː</a:t>
            </a:r>
            <a:r>
              <a:rPr lang="en-US" sz="3000" b="1" dirty="0" smtClean="0">
                <a:solidFill>
                  <a:srgbClr val="FDC1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Back rounded vowel between half close and half 0pen</a:t>
            </a:r>
            <a:endParaRPr lang="en-US" sz="3000" b="1" dirty="0">
              <a:solidFill>
                <a:srgbClr val="FDC1BB"/>
              </a:solidFill>
              <a:latin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6531" y="3729308"/>
            <a:ext cx="10348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000" b="1" dirty="0" smtClean="0">
                <a:solidFill>
                  <a:srgbClr val="FDC1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200" dirty="0" smtClean="0">
                <a:solidFill>
                  <a:srgbClr val="FDC1BB"/>
                </a:solidFill>
                <a:latin typeface="Arial" panose="020B0604020202020204" pitchFamily="34" charset="0"/>
              </a:rPr>
              <a:t>ʊ</a:t>
            </a:r>
            <a:r>
              <a:rPr lang="en-US" sz="3000" b="1" dirty="0" smtClean="0">
                <a:solidFill>
                  <a:srgbClr val="FDC1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3000" b="1" dirty="0" err="1" smtClean="0">
                <a:solidFill>
                  <a:srgbClr val="FDC1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Centralised</a:t>
            </a:r>
            <a:r>
              <a:rPr lang="en-US" sz="3000" b="1" dirty="0" smtClean="0">
                <a:solidFill>
                  <a:srgbClr val="FDC1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back half close rounded vowel</a:t>
            </a:r>
            <a:endParaRPr lang="en-US" sz="3000" b="1" dirty="0">
              <a:solidFill>
                <a:srgbClr val="FDC1BB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310258" y="1181390"/>
            <a:ext cx="3571483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500" b="1" dirty="0" smtClean="0"/>
              <a:t>Back Vowels (5)</a:t>
            </a:r>
            <a:endParaRPr lang="en-US" sz="25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30618" y="4350015"/>
            <a:ext cx="10348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000" b="1" dirty="0" smtClean="0">
                <a:solidFill>
                  <a:srgbClr val="FDC1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200" dirty="0" smtClean="0">
                <a:solidFill>
                  <a:srgbClr val="FDC1BB"/>
                </a:solidFill>
                <a:latin typeface="Arial" panose="020B0604020202020204" pitchFamily="34" charset="0"/>
              </a:rPr>
              <a:t>ʊ:</a:t>
            </a:r>
            <a:r>
              <a:rPr lang="en-US" sz="3000" b="1" dirty="0" smtClean="0">
                <a:solidFill>
                  <a:srgbClr val="FDC1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Back close rounded vowel</a:t>
            </a:r>
            <a:endParaRPr lang="en-US" sz="3000" b="1" dirty="0">
              <a:solidFill>
                <a:srgbClr val="FDC1BB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342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/>
      <p:bldP spid="85" grpId="0"/>
      <p:bldP spid="86" grpId="0"/>
      <p:bldP spid="8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1503</TotalTime>
  <Words>925</Words>
  <Application>Microsoft Office PowerPoint</Application>
  <PresentationFormat>Widescreen</PresentationFormat>
  <Paragraphs>259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Calibri Light</vt:lpstr>
      <vt:lpstr>Cambria</vt:lpstr>
      <vt:lpstr>Doulos SIL</vt:lpstr>
      <vt:lpstr>Times New Roman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Sachin Bhandare</dc:creator>
  <cp:lastModifiedBy>Sachin Bhandare</cp:lastModifiedBy>
  <cp:revision>146</cp:revision>
  <dcterms:created xsi:type="dcterms:W3CDTF">2020-05-22T06:25:26Z</dcterms:created>
  <dcterms:modified xsi:type="dcterms:W3CDTF">2022-01-11T06:25:09Z</dcterms:modified>
</cp:coreProperties>
</file>